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34" r:id="rId2"/>
    <p:sldId id="394" r:id="rId3"/>
    <p:sldId id="395" r:id="rId4"/>
    <p:sldId id="396" r:id="rId5"/>
    <p:sldId id="397" r:id="rId6"/>
    <p:sldId id="399" r:id="rId7"/>
    <p:sldId id="393" r:id="rId8"/>
    <p:sldId id="401" r:id="rId9"/>
    <p:sldId id="433" r:id="rId10"/>
    <p:sldId id="403" r:id="rId11"/>
    <p:sldId id="404" r:id="rId12"/>
    <p:sldId id="405" r:id="rId13"/>
    <p:sldId id="406" r:id="rId14"/>
    <p:sldId id="407" r:id="rId15"/>
    <p:sldId id="408" r:id="rId16"/>
    <p:sldId id="410" r:id="rId17"/>
    <p:sldId id="412" r:id="rId18"/>
    <p:sldId id="400" r:id="rId19"/>
    <p:sldId id="413" r:id="rId20"/>
    <p:sldId id="416" r:id="rId21"/>
    <p:sldId id="418" r:id="rId22"/>
    <p:sldId id="419" r:id="rId23"/>
    <p:sldId id="420" r:id="rId24"/>
    <p:sldId id="421" r:id="rId25"/>
    <p:sldId id="422" r:id="rId26"/>
    <p:sldId id="432" r:id="rId27"/>
    <p:sldId id="424" r:id="rId28"/>
    <p:sldId id="425" r:id="rId29"/>
    <p:sldId id="426" r:id="rId30"/>
    <p:sldId id="431" r:id="rId31"/>
    <p:sldId id="428" r:id="rId32"/>
    <p:sldId id="429" r:id="rId33"/>
    <p:sldId id="430" r:id="rId34"/>
    <p:sldId id="435" r:id="rId35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nivasan, Rajesh" initials="RS" lastIdx="18" clrIdx="0"/>
  <p:cmAuthor id="1" name="Levy, Jenna" initials="J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E908F"/>
    <a:srgbClr val="007934"/>
    <a:srgbClr val="275937"/>
    <a:srgbClr val="EBE6B1"/>
    <a:srgbClr val="B5B6B3"/>
    <a:srgbClr val="565A5C"/>
    <a:srgbClr val="C3E76F"/>
    <a:srgbClr val="61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 autoAdjust="0"/>
    <p:restoredTop sz="68777" autoAdjust="0"/>
  </p:normalViewPr>
  <p:slideViewPr>
    <p:cSldViewPr snapToGrid="0">
      <p:cViewPr varScale="1">
        <p:scale>
          <a:sx n="51" d="100"/>
          <a:sy n="51" d="100"/>
        </p:scale>
        <p:origin x="-2184" y="-96"/>
      </p:cViewPr>
      <p:guideLst>
        <p:guide orient="horz" pos="179"/>
        <p:guide orient="horz" pos="721"/>
        <p:guide orient="horz" pos="547"/>
        <p:guide orient="horz" pos="1793"/>
        <p:guide orient="horz" pos="1983"/>
        <p:guide orient="horz" pos="2340"/>
        <p:guide orient="horz" pos="2530"/>
        <p:guide orient="horz" pos="3780"/>
        <p:guide pos="5582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4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822315986873E-2"/>
          <c:y val="9.1459682663676239E-2"/>
          <c:w val="0.95874355368026265"/>
          <c:h val="0.77083589190190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8343905548072523E-17"/>
                  <c:y val="-4.9154716054254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Mobile phone</c:v>
                </c:pt>
                <c:pt idx="1">
                  <c:v>Radio</c:v>
                </c:pt>
                <c:pt idx="2">
                  <c:v>TV</c:v>
                </c:pt>
                <c:pt idx="3">
                  <c:v>Internet access</c:v>
                </c:pt>
                <c:pt idx="4">
                  <c:v>MP3 player</c:v>
                </c:pt>
                <c:pt idx="5">
                  <c:v>Computer</c:v>
                </c:pt>
                <c:pt idx="6">
                  <c:v>Telephone landline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0.76</c:v>
                </c:pt>
                <c:pt idx="1">
                  <c:v>0.6</c:v>
                </c:pt>
                <c:pt idx="2">
                  <c:v>0.47</c:v>
                </c:pt>
                <c:pt idx="3">
                  <c:v>0.19</c:v>
                </c:pt>
                <c:pt idx="4">
                  <c:v>0.12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64510208"/>
        <c:axId val="64516096"/>
      </c:barChart>
      <c:catAx>
        <c:axId val="6451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4516096"/>
        <c:crosses val="autoZero"/>
        <c:auto val="1"/>
        <c:lblAlgn val="ctr"/>
        <c:lblOffset val="100"/>
        <c:noMultiLvlLbl val="0"/>
      </c:catAx>
      <c:valAx>
        <c:axId val="64516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451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887909396575875"/>
          <c:w val="0.98283455666810227"/>
          <c:h val="0.6983171860818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261971965342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Shona</c:v>
                </c:pt>
                <c:pt idx="1">
                  <c:v>Ndebele</c:v>
                </c:pt>
                <c:pt idx="3">
                  <c:v>Primary education </c:v>
                </c:pt>
                <c:pt idx="4">
                  <c:v>Secondary education</c:v>
                </c:pt>
                <c:pt idx="5">
                  <c:v>High school education</c:v>
                </c:pt>
                <c:pt idx="6">
                  <c:v>Post-secondary education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0.14000000000000001</c:v>
                </c:pt>
                <c:pt idx="3">
                  <c:v>0.2</c:v>
                </c:pt>
                <c:pt idx="4">
                  <c:v>0.16</c:v>
                </c:pt>
                <c:pt idx="5">
                  <c:v>0.3</c:v>
                </c:pt>
                <c:pt idx="6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7562880"/>
        <c:axId val="67441792"/>
      </c:barChart>
      <c:catAx>
        <c:axId val="6756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67441792"/>
        <c:crosses val="autoZero"/>
        <c:auto val="1"/>
        <c:lblAlgn val="ctr"/>
        <c:lblOffset val="100"/>
        <c:noMultiLvlLbl val="0"/>
      </c:catAx>
      <c:valAx>
        <c:axId val="674417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67562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38544296349523E-2"/>
          <c:y val="0.1866620493729142"/>
          <c:w val="0.97426145570365053"/>
          <c:h val="0.68431168337073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261971965342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Wiztech</c:v>
                </c:pt>
                <c:pt idx="1">
                  <c:v>DSTV</c:v>
                </c:pt>
                <c:pt idx="2">
                  <c:v>Philibao</c:v>
                </c:pt>
                <c:pt idx="3">
                  <c:v>Fortec Star</c:v>
                </c:pt>
                <c:pt idx="4">
                  <c:v>Vivid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0.46</c:v>
                </c:pt>
                <c:pt idx="1">
                  <c:v>0.28000000000000003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7468672"/>
        <c:axId val="74671232"/>
      </c:barChart>
      <c:catAx>
        <c:axId val="6746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74671232"/>
        <c:crosses val="autoZero"/>
        <c:auto val="1"/>
        <c:lblAlgn val="ctr"/>
        <c:lblOffset val="100"/>
        <c:noMultiLvlLbl val="0"/>
      </c:catAx>
      <c:valAx>
        <c:axId val="74671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67468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1.8853887679378675E-2"/>
          <c:w val="0.8088595097398078"/>
          <c:h val="0.834329006545512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SMS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3945961506452731E-2"/>
                  <c:y val="4.7795381545482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38623429565688E-4"/>
                  <c:y val="-1.498287822742404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 
(n=1,500)</c:v>
                </c:pt>
                <c:pt idx="1">
                  <c:v>2011 
(n=1,500)</c:v>
                </c:pt>
                <c:pt idx="2">
                  <c:v>2012 
(n=1,512)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</c:v>
                </c:pt>
                <c:pt idx="1">
                  <c:v>0.53</c:v>
                </c:pt>
                <c:pt idx="2">
                  <c:v>0.71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Radio</c:v>
                </c:pt>
              </c:strCache>
            </c:strRef>
          </c:tx>
          <c:spPr>
            <a:ln w="38100"/>
          </c:spPr>
          <c:marker>
            <c:symbol val="square"/>
            <c:size val="6"/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 
(n=1,500)</c:v>
                </c:pt>
                <c:pt idx="1">
                  <c:v>2011 
(n=1,500)</c:v>
                </c:pt>
                <c:pt idx="2">
                  <c:v>2012 
(n=1,512)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0.63</c:v>
                </c:pt>
                <c:pt idx="1">
                  <c:v>0.56000000000000005</c:v>
                </c:pt>
                <c:pt idx="2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ln w="38100"/>
          </c:spPr>
          <c:marker>
            <c:symbol val="triangle"/>
            <c:size val="7"/>
            <c:spPr>
              <a:ln w="38100"/>
            </c:spPr>
          </c:marker>
          <c:dLbls>
            <c:dLbl>
              <c:idx val="1"/>
              <c:layout>
                <c:manualLayout>
                  <c:x val="-3.1058172352352115E-2"/>
                  <c:y val="4.779538154548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 
(n=1,500)</c:v>
                </c:pt>
                <c:pt idx="1">
                  <c:v>2011 
(n=1,500)</c:v>
                </c:pt>
                <c:pt idx="2">
                  <c:v>2012 
(n=1,512)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0.52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Social Networking</c:v>
                </c:pt>
              </c:strCache>
            </c:strRef>
          </c:tx>
          <c:spPr>
            <a:ln w="381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x"/>
            <c:size val="7"/>
            <c:spPr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3.3945961506452731E-2"/>
                  <c:y val="-4.1802230254513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 
(n=1,500)</c:v>
                </c:pt>
                <c:pt idx="1">
                  <c:v>2011 
(n=1,500)</c:v>
                </c:pt>
                <c:pt idx="2">
                  <c:v>2012 
(n=1,512)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0.09</c:v>
                </c:pt>
                <c:pt idx="2">
                  <c:v>0.24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Internet </c:v>
                </c:pt>
              </c:strCache>
            </c:strRef>
          </c:tx>
          <c:spPr>
            <a:ln w="38100"/>
          </c:spPr>
          <c:marker>
            <c:symbol val="star"/>
            <c:size val="7"/>
            <c:spPr>
              <a:ln w="38100"/>
            </c:spPr>
          </c:marker>
          <c:dLbls>
            <c:dLbl>
              <c:idx val="2"/>
              <c:layout>
                <c:manualLayout>
                  <c:x val="-3.1058172352352115E-2"/>
                  <c:y val="3.8805654609028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 
(n=1,500)</c:v>
                </c:pt>
                <c:pt idx="1">
                  <c:v>2011 
(n=1,500)</c:v>
                </c:pt>
                <c:pt idx="2">
                  <c:v>2012 
(n=1,512)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0.04</c:v>
                </c:pt>
                <c:pt idx="1">
                  <c:v>0.1</c:v>
                </c:pt>
                <c:pt idx="2">
                  <c:v>0.22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18656"/>
        <c:axId val="68936832"/>
      </c:lineChart>
      <c:catAx>
        <c:axId val="68918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68936832"/>
        <c:crosses val="autoZero"/>
        <c:auto val="1"/>
        <c:lblAlgn val="ctr"/>
        <c:lblOffset val="100"/>
        <c:noMultiLvlLbl val="0"/>
      </c:catAx>
      <c:valAx>
        <c:axId val="68936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8918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866620493729142"/>
          <c:w val="0.99512195236415246"/>
          <c:h val="0.64854124422630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(n=416)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SMS</c:v>
                </c:pt>
                <c:pt idx="1">
                  <c:v>Radio</c:v>
                </c:pt>
                <c:pt idx="2">
                  <c:v>TV</c:v>
                </c:pt>
                <c:pt idx="3">
                  <c:v>Social Networking</c:v>
                </c:pt>
                <c:pt idx="4">
                  <c:v>Internet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0.87</c:v>
                </c:pt>
                <c:pt idx="1">
                  <c:v>0.59</c:v>
                </c:pt>
                <c:pt idx="2">
                  <c:v>0.8</c:v>
                </c:pt>
                <c:pt idx="3">
                  <c:v>0.43</c:v>
                </c:pt>
                <c:pt idx="4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 (n=1,096)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SMS</c:v>
                </c:pt>
                <c:pt idx="1">
                  <c:v>Radio</c:v>
                </c:pt>
                <c:pt idx="2">
                  <c:v>TV</c:v>
                </c:pt>
                <c:pt idx="3">
                  <c:v>Social Networking</c:v>
                </c:pt>
                <c:pt idx="4">
                  <c:v>Internet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</c:v>
                </c:pt>
                <c:pt idx="1">
                  <c:v>0.6</c:v>
                </c:pt>
                <c:pt idx="2">
                  <c:v>0.37</c:v>
                </c:pt>
                <c:pt idx="3">
                  <c:v>0.15</c:v>
                </c:pt>
                <c:pt idx="4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(n=1,512)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88778915410064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SMS</c:v>
                </c:pt>
                <c:pt idx="1">
                  <c:v>Radio</c:v>
                </c:pt>
                <c:pt idx="2">
                  <c:v>TV</c:v>
                </c:pt>
                <c:pt idx="3">
                  <c:v>Social Networking</c:v>
                </c:pt>
                <c:pt idx="4">
                  <c:v>Internet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0.71</c:v>
                </c:pt>
                <c:pt idx="1">
                  <c:v>0.6</c:v>
                </c:pt>
                <c:pt idx="2">
                  <c:v>0.5</c:v>
                </c:pt>
                <c:pt idx="3">
                  <c:v>0.24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4807552"/>
        <c:axId val="74817536"/>
      </c:barChart>
      <c:catAx>
        <c:axId val="7480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74817536"/>
        <c:crosses val="autoZero"/>
        <c:auto val="1"/>
        <c:lblAlgn val="ctr"/>
        <c:lblOffset val="100"/>
        <c:tickLblSkip val="1"/>
        <c:noMultiLvlLbl val="0"/>
      </c:catAx>
      <c:valAx>
        <c:axId val="74817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48075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866620493729142"/>
          <c:w val="0.99512195236415246"/>
          <c:h val="0.64854124422630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(n=416)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  <c:pt idx="7">
                  <c:v>Mobile 
Apps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0.56999999999999995</c:v>
                </c:pt>
                <c:pt idx="1">
                  <c:v>0.41</c:v>
                </c:pt>
                <c:pt idx="2">
                  <c:v>0.66</c:v>
                </c:pt>
                <c:pt idx="3">
                  <c:v>0.5</c:v>
                </c:pt>
                <c:pt idx="4">
                  <c:v>0.33</c:v>
                </c:pt>
                <c:pt idx="5">
                  <c:v>0.26</c:v>
                </c:pt>
                <c:pt idx="6">
                  <c:v>0.23</c:v>
                </c:pt>
                <c:pt idx="7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 (n=1,096)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  <c:pt idx="7">
                  <c:v>Mobile 
Apps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0.36</c:v>
                </c:pt>
                <c:pt idx="1">
                  <c:v>0.39</c:v>
                </c:pt>
                <c:pt idx="2">
                  <c:v>0.21</c:v>
                </c:pt>
                <c:pt idx="3">
                  <c:v>0.22</c:v>
                </c:pt>
                <c:pt idx="4">
                  <c:v>0.09</c:v>
                </c:pt>
                <c:pt idx="5">
                  <c:v>0.08</c:v>
                </c:pt>
                <c:pt idx="6">
                  <c:v>0.06</c:v>
                </c:pt>
                <c:pt idx="7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(n=1,512)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88778915410064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  <c:pt idx="7">
                  <c:v>Mobile 
Apps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0.43</c:v>
                </c:pt>
                <c:pt idx="1">
                  <c:v>0.4</c:v>
                </c:pt>
                <c:pt idx="2">
                  <c:v>0.35</c:v>
                </c:pt>
                <c:pt idx="3">
                  <c:v>0.31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4737152"/>
        <c:axId val="74738688"/>
      </c:barChart>
      <c:catAx>
        <c:axId val="7473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74738688"/>
        <c:crosses val="autoZero"/>
        <c:auto val="1"/>
        <c:lblAlgn val="ctr"/>
        <c:lblOffset val="100"/>
        <c:tickLblSkip val="1"/>
        <c:noMultiLvlLbl val="0"/>
      </c:catAx>
      <c:valAx>
        <c:axId val="74738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47371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866620493729142"/>
          <c:w val="0.99512195236415246"/>
          <c:h val="0.64854124422630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 30 (n=781)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  <c:pt idx="7">
                  <c:v>Mobile 
Apps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0.48</c:v>
                </c:pt>
                <c:pt idx="1">
                  <c:v>0.39</c:v>
                </c:pt>
                <c:pt idx="2">
                  <c:v>0.41</c:v>
                </c:pt>
                <c:pt idx="3">
                  <c:v>0.36</c:v>
                </c:pt>
                <c:pt idx="4">
                  <c:v>0.23</c:v>
                </c:pt>
                <c:pt idx="5">
                  <c:v>0.21</c:v>
                </c:pt>
                <c:pt idx="6">
                  <c:v>0.13</c:v>
                </c:pt>
                <c:pt idx="7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Post-secondary education (n=159)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  <c:pt idx="7">
                  <c:v>Mobile 
Apps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0.56000000000000005</c:v>
                </c:pt>
                <c:pt idx="1">
                  <c:v>0.46</c:v>
                </c:pt>
                <c:pt idx="2">
                  <c:v>0.75</c:v>
                </c:pt>
                <c:pt idx="3">
                  <c:v>0.56999999999999995</c:v>
                </c:pt>
                <c:pt idx="4">
                  <c:v>0.55000000000000004</c:v>
                </c:pt>
                <c:pt idx="5">
                  <c:v>0.45</c:v>
                </c:pt>
                <c:pt idx="6">
                  <c:v>0.26</c:v>
                </c:pt>
                <c:pt idx="7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(n=1,512)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88778915410064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  <c:pt idx="7">
                  <c:v>Mobile 
Apps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0.43</c:v>
                </c:pt>
                <c:pt idx="1">
                  <c:v>0.4</c:v>
                </c:pt>
                <c:pt idx="2">
                  <c:v>0.35</c:v>
                </c:pt>
                <c:pt idx="3">
                  <c:v>0.31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5952896"/>
        <c:axId val="75954432"/>
      </c:barChart>
      <c:catAx>
        <c:axId val="75952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75954432"/>
        <c:crosses val="autoZero"/>
        <c:auto val="1"/>
        <c:lblAlgn val="ctr"/>
        <c:lblOffset val="100"/>
        <c:tickLblSkip val="1"/>
        <c:noMultiLvlLbl val="0"/>
      </c:catAx>
      <c:valAx>
        <c:axId val="75954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59528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2.185046332486348E-2"/>
          <c:w val="0.99512195236415246"/>
          <c:h val="0.81335297702711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Total</c:v>
                </c:pt>
                <c:pt idx="1">
                  <c:v>15-24</c:v>
                </c:pt>
                <c:pt idx="2">
                  <c:v>25-34</c:v>
                </c:pt>
                <c:pt idx="3">
                  <c:v>35-54</c:v>
                </c:pt>
                <c:pt idx="4">
                  <c:v>55 
and older</c:v>
                </c:pt>
                <c:pt idx="5">
                  <c:v>Urban</c:v>
                </c:pt>
                <c:pt idx="6">
                  <c:v>Rural</c:v>
                </c:pt>
                <c:pt idx="7">
                  <c:v>Shona 
at Home 
Speakers</c:v>
                </c:pt>
                <c:pt idx="8">
                  <c:v>Ndebele 
at Home 
Speakers</c:v>
                </c:pt>
                <c:pt idx="9">
                  <c:v>No 
formal 
education</c:v>
                </c:pt>
                <c:pt idx="10">
                  <c:v>Post-
secondary 
education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0.69</c:v>
                </c:pt>
                <c:pt idx="1">
                  <c:v>0.68</c:v>
                </c:pt>
                <c:pt idx="2">
                  <c:v>0.79</c:v>
                </c:pt>
                <c:pt idx="3">
                  <c:v>0.69</c:v>
                </c:pt>
                <c:pt idx="4">
                  <c:v>0.49</c:v>
                </c:pt>
                <c:pt idx="5">
                  <c:v>0.92</c:v>
                </c:pt>
                <c:pt idx="6">
                  <c:v>0.61</c:v>
                </c:pt>
                <c:pt idx="7">
                  <c:v>0.73</c:v>
                </c:pt>
                <c:pt idx="8">
                  <c:v>0.53</c:v>
                </c:pt>
                <c:pt idx="9">
                  <c:v>0.28000000000000003</c:v>
                </c:pt>
                <c:pt idx="10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281344"/>
        <c:axId val="76282880"/>
      </c:barChart>
      <c:catAx>
        <c:axId val="7628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76282880"/>
        <c:crosses val="autoZero"/>
        <c:auto val="1"/>
        <c:lblAlgn val="ctr"/>
        <c:lblOffset val="100"/>
        <c:tickLblSkip val="1"/>
        <c:noMultiLvlLbl val="0"/>
      </c:catAx>
      <c:valAx>
        <c:axId val="76282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28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2317472945047707"/>
          <c:w val="0.99512195236415246"/>
          <c:h val="0.59344057785822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phone owners (n=1,040)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 SMS</c:v>
                </c:pt>
                <c:pt idx="1">
                  <c:v>Accessed 
the 
Internet</c:v>
                </c:pt>
                <c:pt idx="2">
                  <c:v>Accessed 
a social 
networking 
site </c:v>
                </c:pt>
                <c:pt idx="3">
                  <c:v>Listened 
to the 
radio</c:v>
                </c:pt>
                <c:pt idx="4">
                  <c:v>Sent a 
photo 
to other 
people</c:v>
                </c:pt>
                <c:pt idx="5">
                  <c:v>Email</c:v>
                </c:pt>
                <c:pt idx="6">
                  <c:v>Downloaded 
a 
mobile 
app</c:v>
                </c:pt>
                <c:pt idx="7">
                  <c:v>Received 
information 
by SMS 
from 
your 
mobile 
operator </c:v>
                </c:pt>
                <c:pt idx="8">
                  <c:v>Downloaded 
and 
viewed 
a video 
clip</c:v>
                </c:pt>
                <c:pt idx="9">
                  <c:v>Received 
news 
reports 
by SMS 
from news 
organizations</c:v>
                </c:pt>
                <c:pt idx="10">
                  <c:v>Watched 
live TV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0.91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0.23</c:v>
                </c:pt>
                <c:pt idx="4">
                  <c:v>0.19</c:v>
                </c:pt>
                <c:pt idx="5">
                  <c:v>0.16</c:v>
                </c:pt>
                <c:pt idx="6">
                  <c:v>0.17</c:v>
                </c:pt>
                <c:pt idx="7">
                  <c:v>0.18</c:v>
                </c:pt>
                <c:pt idx="8">
                  <c:v>0.18</c:v>
                </c:pt>
                <c:pt idx="9">
                  <c:v>0.06</c:v>
                </c:pt>
                <c:pt idx="10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 phone owners under 30 (n=561)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 SMS</c:v>
                </c:pt>
                <c:pt idx="1">
                  <c:v>Accessed 
the 
Internet</c:v>
                </c:pt>
                <c:pt idx="2">
                  <c:v>Accessed 
a social 
networking 
site </c:v>
                </c:pt>
                <c:pt idx="3">
                  <c:v>Listened 
to the 
radio</c:v>
                </c:pt>
                <c:pt idx="4">
                  <c:v>Sent a 
photo 
to other 
people</c:v>
                </c:pt>
                <c:pt idx="5">
                  <c:v>Email</c:v>
                </c:pt>
                <c:pt idx="6">
                  <c:v>Downloaded 
a 
mobile 
app</c:v>
                </c:pt>
                <c:pt idx="7">
                  <c:v>Received 
information 
by SMS 
from 
your 
mobile 
operator </c:v>
                </c:pt>
                <c:pt idx="8">
                  <c:v>Downloaded 
and 
viewed 
a video 
clip</c:v>
                </c:pt>
                <c:pt idx="9">
                  <c:v>Received 
news 
reports 
by SMS 
from news 
organizations</c:v>
                </c:pt>
                <c:pt idx="10">
                  <c:v>Watched 
live TV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0.95</c:v>
                </c:pt>
                <c:pt idx="1">
                  <c:v>0.42</c:v>
                </c:pt>
                <c:pt idx="2">
                  <c:v>0.41</c:v>
                </c:pt>
                <c:pt idx="3">
                  <c:v>0.34</c:v>
                </c:pt>
                <c:pt idx="4">
                  <c:v>0.34</c:v>
                </c:pt>
                <c:pt idx="5">
                  <c:v>0.25</c:v>
                </c:pt>
                <c:pt idx="6">
                  <c:v>0.25</c:v>
                </c:pt>
                <c:pt idx="7">
                  <c:v>0.21</c:v>
                </c:pt>
                <c:pt idx="8">
                  <c:v>0.22</c:v>
                </c:pt>
                <c:pt idx="9">
                  <c:v>0.08</c:v>
                </c:pt>
                <c:pt idx="1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131328"/>
        <c:axId val="76137216"/>
      </c:barChart>
      <c:catAx>
        <c:axId val="7613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76137216"/>
        <c:crosses val="autoZero"/>
        <c:auto val="1"/>
        <c:lblAlgn val="ctr"/>
        <c:lblOffset val="100"/>
        <c:tickLblSkip val="1"/>
        <c:noMultiLvlLbl val="0"/>
      </c:catAx>
      <c:valAx>
        <c:axId val="76137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1313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866620493729142"/>
          <c:w val="0.99512195236415246"/>
          <c:h val="0.60740753499563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phone owners (n=1,040)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News headlines about events around the country</c:v>
                </c:pt>
                <c:pt idx="1">
                  <c:v>Health advice</c:v>
                </c:pt>
                <c:pt idx="2">
                  <c:v>News headlines about world events</c:v>
                </c:pt>
                <c:pt idx="3">
                  <c:v>Weather reports</c:v>
                </c:pt>
                <c:pt idx="4">
                  <c:v>Information on crop or food prices</c:v>
                </c:pt>
                <c:pt idx="5">
                  <c:v>Sports scores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</c:v>
                </c:pt>
                <c:pt idx="1">
                  <c:v>0.82</c:v>
                </c:pt>
                <c:pt idx="2">
                  <c:v>0.72</c:v>
                </c:pt>
                <c:pt idx="3">
                  <c:v>0.69</c:v>
                </c:pt>
                <c:pt idx="4">
                  <c:v>0.67</c:v>
                </c:pt>
                <c:pt idx="5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 phone owners under 30 (n=561)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News headlines about events around the country</c:v>
                </c:pt>
                <c:pt idx="1">
                  <c:v>Health advice</c:v>
                </c:pt>
                <c:pt idx="2">
                  <c:v>News headlines about world events</c:v>
                </c:pt>
                <c:pt idx="3">
                  <c:v>Weather reports</c:v>
                </c:pt>
                <c:pt idx="4">
                  <c:v>Information on crop or food prices</c:v>
                </c:pt>
                <c:pt idx="5">
                  <c:v>Sports scores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0.88</c:v>
                </c:pt>
                <c:pt idx="1">
                  <c:v>0.8</c:v>
                </c:pt>
                <c:pt idx="2">
                  <c:v>0.74</c:v>
                </c:pt>
                <c:pt idx="3">
                  <c:v>0.65</c:v>
                </c:pt>
                <c:pt idx="4">
                  <c:v>0.61</c:v>
                </c:pt>
                <c:pt idx="5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047104"/>
        <c:axId val="76048640"/>
      </c:barChart>
      <c:catAx>
        <c:axId val="7604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76048640"/>
        <c:crosses val="autoZero"/>
        <c:auto val="1"/>
        <c:lblAlgn val="ctr"/>
        <c:lblOffset val="100"/>
        <c:tickLblSkip val="1"/>
        <c:noMultiLvlLbl val="0"/>
      </c:catAx>
      <c:valAx>
        <c:axId val="76048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0471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0491464203389621"/>
          <c:w val="0.99512195236415246"/>
          <c:h val="0.73457008951208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Home</c:v>
                </c:pt>
                <c:pt idx="1">
                  <c:v>Work</c:v>
                </c:pt>
                <c:pt idx="2">
                  <c:v>Internet café</c:v>
                </c:pt>
                <c:pt idx="3">
                  <c:v>School</c:v>
                </c:pt>
                <c:pt idx="4">
                  <c:v>Anywhere from mobile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0.31</c:v>
                </c:pt>
                <c:pt idx="2">
                  <c:v>0.22</c:v>
                </c:pt>
                <c:pt idx="3">
                  <c:v>0.25</c:v>
                </c:pt>
                <c:pt idx="4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 the most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Home</c:v>
                </c:pt>
                <c:pt idx="1">
                  <c:v>Work</c:v>
                </c:pt>
                <c:pt idx="2">
                  <c:v>Internet café</c:v>
                </c:pt>
                <c:pt idx="3">
                  <c:v>School</c:v>
                </c:pt>
                <c:pt idx="4">
                  <c:v>Anywhere from mobile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0.04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196096"/>
        <c:axId val="76210176"/>
      </c:barChart>
      <c:catAx>
        <c:axId val="7619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400"/>
            </a:pPr>
            <a:endParaRPr lang="en-US"/>
          </a:p>
        </c:txPr>
        <c:crossAx val="76210176"/>
        <c:crosses val="autoZero"/>
        <c:auto val="1"/>
        <c:lblAlgn val="ctr"/>
        <c:lblOffset val="100"/>
        <c:tickLblSkip val="1"/>
        <c:noMultiLvlLbl val="0"/>
      </c:catAx>
      <c:valAx>
        <c:axId val="76210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1960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866620493729142"/>
          <c:w val="0.99512195236415246"/>
          <c:h val="0.64854124422630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(n=416)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Mobile Phone</c:v>
                </c:pt>
                <c:pt idx="1">
                  <c:v>Radio</c:v>
                </c:pt>
                <c:pt idx="2">
                  <c:v>TV </c:v>
                </c:pt>
                <c:pt idx="3">
                  <c:v>Internet access</c:v>
                </c:pt>
                <c:pt idx="4">
                  <c:v>MP3 player</c:v>
                </c:pt>
                <c:pt idx="5">
                  <c:v>Computer</c:v>
                </c:pt>
                <c:pt idx="6">
                  <c:v>Telephone landline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0.97</c:v>
                </c:pt>
                <c:pt idx="1">
                  <c:v>0.66</c:v>
                </c:pt>
                <c:pt idx="2">
                  <c:v>0.88</c:v>
                </c:pt>
                <c:pt idx="3">
                  <c:v>0.44</c:v>
                </c:pt>
                <c:pt idx="4">
                  <c:v>0.27</c:v>
                </c:pt>
                <c:pt idx="5">
                  <c:v>0.24</c:v>
                </c:pt>
                <c:pt idx="6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 (n=1,096)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Mobile Phone</c:v>
                </c:pt>
                <c:pt idx="1">
                  <c:v>Radio</c:v>
                </c:pt>
                <c:pt idx="2">
                  <c:v>TV </c:v>
                </c:pt>
                <c:pt idx="3">
                  <c:v>Internet access</c:v>
                </c:pt>
                <c:pt idx="4">
                  <c:v>MP3 player</c:v>
                </c:pt>
                <c:pt idx="5">
                  <c:v>Computer</c:v>
                </c:pt>
                <c:pt idx="6">
                  <c:v>Telephone landline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0.69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(n=1,512)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88778915410064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Mobile Phone</c:v>
                </c:pt>
                <c:pt idx="1">
                  <c:v>Radio</c:v>
                </c:pt>
                <c:pt idx="2">
                  <c:v>TV </c:v>
                </c:pt>
                <c:pt idx="3">
                  <c:v>Internet access</c:v>
                </c:pt>
                <c:pt idx="4">
                  <c:v>MP3 player</c:v>
                </c:pt>
                <c:pt idx="5">
                  <c:v>Computer</c:v>
                </c:pt>
                <c:pt idx="6">
                  <c:v>Telephone landline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0.76</c:v>
                </c:pt>
                <c:pt idx="1">
                  <c:v>0.6</c:v>
                </c:pt>
                <c:pt idx="2">
                  <c:v>0.47</c:v>
                </c:pt>
                <c:pt idx="3">
                  <c:v>0.19</c:v>
                </c:pt>
                <c:pt idx="4">
                  <c:v>0.12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5954560"/>
        <c:axId val="65956096"/>
      </c:barChart>
      <c:catAx>
        <c:axId val="6595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65956096"/>
        <c:crosses val="autoZero"/>
        <c:auto val="1"/>
        <c:lblAlgn val="ctr"/>
        <c:lblOffset val="100"/>
        <c:tickLblSkip val="1"/>
        <c:noMultiLvlLbl val="0"/>
      </c:catAx>
      <c:valAx>
        <c:axId val="65956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59545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2.185046332486348E-2"/>
          <c:w val="0.99512195236415246"/>
          <c:h val="0.83732558219099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  <c:pt idx="3">
                  <c:v>15-24</c:v>
                </c:pt>
                <c:pt idx="4">
                  <c:v>25-34</c:v>
                </c:pt>
                <c:pt idx="5">
                  <c:v>35-54</c:v>
                </c:pt>
                <c:pt idx="6">
                  <c:v>55 
and older</c:v>
                </c:pt>
                <c:pt idx="7">
                  <c:v>Urban</c:v>
                </c:pt>
                <c:pt idx="8">
                  <c:v>Rural</c:v>
                </c:pt>
                <c:pt idx="9">
                  <c:v>Shona 
at Home 
Speakers</c:v>
                </c:pt>
                <c:pt idx="10">
                  <c:v>Ndebele 
at Home 
Speakers</c:v>
                </c:pt>
                <c:pt idx="11">
                  <c:v>No 
formal 
education</c:v>
                </c:pt>
                <c:pt idx="12">
                  <c:v>Post-
secondary 
education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0.22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0.34</c:v>
                </c:pt>
                <c:pt idx="4">
                  <c:v>0.23</c:v>
                </c:pt>
                <c:pt idx="5">
                  <c:v>0.13</c:v>
                </c:pt>
                <c:pt idx="6">
                  <c:v>0.01</c:v>
                </c:pt>
                <c:pt idx="7">
                  <c:v>0.42</c:v>
                </c:pt>
                <c:pt idx="8">
                  <c:v>0.14000000000000001</c:v>
                </c:pt>
                <c:pt idx="9">
                  <c:v>0.23</c:v>
                </c:pt>
                <c:pt idx="10">
                  <c:v>0.18</c:v>
                </c:pt>
                <c:pt idx="11">
                  <c:v>0.03</c:v>
                </c:pt>
                <c:pt idx="12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315648"/>
        <c:axId val="76329728"/>
      </c:barChart>
      <c:catAx>
        <c:axId val="7631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000"/>
            </a:pPr>
            <a:endParaRPr lang="en-US"/>
          </a:p>
        </c:txPr>
        <c:crossAx val="76329728"/>
        <c:crosses val="autoZero"/>
        <c:auto val="1"/>
        <c:lblAlgn val="ctr"/>
        <c:lblOffset val="100"/>
        <c:tickLblSkip val="1"/>
        <c:noMultiLvlLbl val="0"/>
      </c:catAx>
      <c:valAx>
        <c:axId val="76329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31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0275800575295334"/>
          <c:w val="0.99512195236415246"/>
          <c:h val="0.46510723611671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To find out the latest news</c:v>
                </c:pt>
                <c:pt idx="1">
                  <c:v>To send or receive 
email</c:v>
                </c:pt>
                <c:pt idx="2">
                  <c:v>To find information online about a specific topic</c:v>
                </c:pt>
                <c:pt idx="3">
                  <c:v>To read a blog</c:v>
                </c:pt>
                <c:pt idx="4">
                  <c:v>To post a comment to a blog</c:v>
                </c:pt>
                <c:pt idx="5">
                  <c:v>To share videos or photos online</c:v>
                </c:pt>
                <c:pt idx="6">
                  <c:v>To download, watch, or listen to a podcast</c:v>
                </c:pt>
                <c:pt idx="7">
                  <c:v>To watch online videos such as TV programs, news reports, video clips, or movies</c:v>
                </c:pt>
                <c:pt idx="8">
                  <c:v>To listen to online 
audio such as music, radio programs, or news 
reports 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0.15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Regular internet users (n=335)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To find out the latest news</c:v>
                </c:pt>
                <c:pt idx="1">
                  <c:v>To send or receive 
email</c:v>
                </c:pt>
                <c:pt idx="2">
                  <c:v>To find information online about a specific topic</c:v>
                </c:pt>
                <c:pt idx="3">
                  <c:v>To read a blog</c:v>
                </c:pt>
                <c:pt idx="4">
                  <c:v>To post a comment to a blog</c:v>
                </c:pt>
                <c:pt idx="5">
                  <c:v>To share videos or photos online</c:v>
                </c:pt>
                <c:pt idx="6">
                  <c:v>To download, watch, or listen to a podcast</c:v>
                </c:pt>
                <c:pt idx="7">
                  <c:v>To watch online videos such as TV programs, news reports, video clips, or movies</c:v>
                </c:pt>
                <c:pt idx="8">
                  <c:v>To listen to online 
audio such as music, radio programs, or news 
reports  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0.68</c:v>
                </c:pt>
                <c:pt idx="1">
                  <c:v>0.65</c:v>
                </c:pt>
                <c:pt idx="2">
                  <c:v>0.65</c:v>
                </c:pt>
                <c:pt idx="3">
                  <c:v>0.56000000000000005</c:v>
                </c:pt>
                <c:pt idx="4">
                  <c:v>0.53</c:v>
                </c:pt>
                <c:pt idx="5">
                  <c:v>0.52</c:v>
                </c:pt>
                <c:pt idx="6">
                  <c:v>0.2</c:v>
                </c:pt>
                <c:pt idx="7">
                  <c:v>0.11</c:v>
                </c:pt>
                <c:pt idx="8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497664"/>
        <c:axId val="76499200"/>
      </c:barChart>
      <c:catAx>
        <c:axId val="7649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76499200"/>
        <c:crosses val="autoZero"/>
        <c:auto val="1"/>
        <c:lblAlgn val="ctr"/>
        <c:lblOffset val="100"/>
        <c:tickLblSkip val="1"/>
        <c:noMultiLvlLbl val="0"/>
      </c:catAx>
      <c:valAx>
        <c:axId val="76499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4976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0491464203389621"/>
          <c:w val="0.99512195236415246"/>
          <c:h val="0.7751610670685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Daily/Most days per week</c:v>
                </c:pt>
                <c:pt idx="1">
                  <c:v>Weekly</c:v>
                </c:pt>
                <c:pt idx="2">
                  <c:v>Monthly</c:v>
                </c:pt>
                <c:pt idx="3">
                  <c:v>Less often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0.27</c:v>
                </c:pt>
                <c:pt idx="2">
                  <c:v>0.2</c:v>
                </c:pt>
                <c:pt idx="3">
                  <c:v>0.17</c:v>
                </c:pt>
                <c:pt idx="4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 30 (n=781)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Daily/Most days per week</c:v>
                </c:pt>
                <c:pt idx="1">
                  <c:v>Weekly</c:v>
                </c:pt>
                <c:pt idx="2">
                  <c:v>Monthly</c:v>
                </c:pt>
                <c:pt idx="3">
                  <c:v>Less often</c:v>
                </c:pt>
                <c:pt idx="4">
                  <c:v>Never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0.27</c:v>
                </c:pt>
                <c:pt idx="1">
                  <c:v>0.28999999999999998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417280"/>
        <c:axId val="76431360"/>
      </c:barChart>
      <c:catAx>
        <c:axId val="7641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400"/>
            </a:pPr>
            <a:endParaRPr lang="en-US"/>
          </a:p>
        </c:txPr>
        <c:crossAx val="76431360"/>
        <c:crosses val="autoZero"/>
        <c:auto val="1"/>
        <c:lblAlgn val="ctr"/>
        <c:lblOffset val="100"/>
        <c:tickLblSkip val="1"/>
        <c:noMultiLvlLbl val="0"/>
      </c:catAx>
      <c:valAx>
        <c:axId val="76431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4172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0476358475317E-3"/>
          <c:y val="0.17360700495770645"/>
          <c:w val="0.99512195236415246"/>
          <c:h val="0.55565747694168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news sharers (n=801)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SMS text message or MMS</c:v>
                </c:pt>
                <c:pt idx="1">
                  <c:v>Facebook or similar social networking sites</c:v>
                </c:pt>
                <c:pt idx="2">
                  <c:v>Instant message</c:v>
                </c:pt>
                <c:pt idx="3">
                  <c:v>Email</c:v>
                </c:pt>
                <c:pt idx="4">
                  <c:v>Commenting online or on someone else’s blog</c:v>
                </c:pt>
                <c:pt idx="5">
                  <c:v>Twitter or similar microblogging sites</c:v>
                </c:pt>
                <c:pt idx="6">
                  <c:v>Online video, like YouTube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0.51900000000000002</c:v>
                </c:pt>
                <c:pt idx="1">
                  <c:v>0.35100000000000003</c:v>
                </c:pt>
                <c:pt idx="2">
                  <c:v>0.24100000000000002</c:v>
                </c:pt>
                <c:pt idx="3">
                  <c:v>0.22</c:v>
                </c:pt>
                <c:pt idx="4">
                  <c:v>0.16899999999999998</c:v>
                </c:pt>
                <c:pt idx="5">
                  <c:v>7.5999999999999998E-2</c:v>
                </c:pt>
                <c:pt idx="6">
                  <c:v>4.7E-2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Regular news sharers under 30 (n=435)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2.6471094782909841E-17"/>
                  <c:y val="1.19863025819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SMS text message or MMS</c:v>
                </c:pt>
                <c:pt idx="1">
                  <c:v>Facebook or similar social networking sites</c:v>
                </c:pt>
                <c:pt idx="2">
                  <c:v>Instant message</c:v>
                </c:pt>
                <c:pt idx="3">
                  <c:v>Email</c:v>
                </c:pt>
                <c:pt idx="4">
                  <c:v>Commenting online or on someone else’s blog</c:v>
                </c:pt>
                <c:pt idx="5">
                  <c:v>Twitter or similar microblogging sites</c:v>
                </c:pt>
                <c:pt idx="6">
                  <c:v>Online video, like YouTube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0.56999999999999995</c:v>
                </c:pt>
                <c:pt idx="1">
                  <c:v>0.48</c:v>
                </c:pt>
                <c:pt idx="2">
                  <c:v>0.27</c:v>
                </c:pt>
                <c:pt idx="3">
                  <c:v>0.26</c:v>
                </c:pt>
                <c:pt idx="4">
                  <c:v>0.24</c:v>
                </c:pt>
                <c:pt idx="5">
                  <c:v>0.09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6472704"/>
        <c:axId val="76474240"/>
      </c:barChart>
      <c:catAx>
        <c:axId val="7647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400"/>
            </a:pPr>
            <a:endParaRPr lang="en-US"/>
          </a:p>
        </c:txPr>
        <c:crossAx val="76474240"/>
        <c:crosses val="autoZero"/>
        <c:auto val="1"/>
        <c:lblAlgn val="ctr"/>
        <c:lblOffset val="100"/>
        <c:tickLblSkip val="1"/>
        <c:noMultiLvlLbl val="0"/>
      </c:catAx>
      <c:valAx>
        <c:axId val="76474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4727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851122663423"/>
          <c:y val="6.9090370348956981E-3"/>
          <c:w val="0.85250337116728281"/>
          <c:h val="0.78025431905152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 day/Most days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Friends/ Family members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</c:v>
                </c:pt>
                <c:pt idx="1">
                  <c:v>0.4</c:v>
                </c:pt>
                <c:pt idx="2">
                  <c:v>0.35</c:v>
                </c:pt>
                <c:pt idx="3">
                  <c:v>0.31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 least once a week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Friends/ Family members</c:v>
                </c:pt>
                <c:pt idx="1">
                  <c:v>Radio</c:v>
                </c:pt>
                <c:pt idx="2">
                  <c:v>TV</c:v>
                </c:pt>
                <c:pt idx="3">
                  <c:v>SMS</c:v>
                </c:pt>
                <c:pt idx="4">
                  <c:v>Internet</c:v>
                </c:pt>
                <c:pt idx="5">
                  <c:v>Social networking</c:v>
                </c:pt>
                <c:pt idx="6">
                  <c:v>Newspapers/ Magazines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0.71899999999999997</c:v>
                </c:pt>
                <c:pt idx="1">
                  <c:v>0.65</c:v>
                </c:pt>
                <c:pt idx="2">
                  <c:v>0.49</c:v>
                </c:pt>
                <c:pt idx="3">
                  <c:v>0.51200000000000001</c:v>
                </c:pt>
                <c:pt idx="4">
                  <c:v>0.23200000000000001</c:v>
                </c:pt>
                <c:pt idx="5">
                  <c:v>0.189</c:v>
                </c:pt>
                <c:pt idx="6">
                  <c:v>0.35199999999999998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38400"/>
        <c:axId val="66040192"/>
      </c:barChart>
      <c:catAx>
        <c:axId val="66038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66040192"/>
        <c:crosses val="autoZero"/>
        <c:auto val="1"/>
        <c:lblAlgn val="ctr"/>
        <c:lblOffset val="100"/>
        <c:noMultiLvlLbl val="0"/>
      </c:catAx>
      <c:valAx>
        <c:axId val="6604019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660384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1702547702711592"/>
          <c:y val="1.8356646515308647E-2"/>
          <c:w val="0.50014307848399342"/>
          <c:h val="6.5727875964958563E-2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851122663423"/>
          <c:y val="9.8692269611438954E-2"/>
          <c:w val="0.85250337116728281"/>
          <c:h val="0.6884710864749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(n=416)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SMS</c:v>
                </c:pt>
                <c:pt idx="1">
                  <c:v>Friends/ Family members</c:v>
                </c:pt>
                <c:pt idx="2">
                  <c:v>TV</c:v>
                </c:pt>
                <c:pt idx="3">
                  <c:v>Radio</c:v>
                </c:pt>
                <c:pt idx="4">
                  <c:v>Newspapers/ magazines</c:v>
                </c:pt>
                <c:pt idx="5">
                  <c:v>Internet</c:v>
                </c:pt>
                <c:pt idx="6">
                  <c:v>Social networking</c:v>
                </c:pt>
                <c:pt idx="7">
                  <c:v>Mobile apps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0.86</c:v>
                </c:pt>
                <c:pt idx="1">
                  <c:v>0.85</c:v>
                </c:pt>
                <c:pt idx="2">
                  <c:v>0.71</c:v>
                </c:pt>
                <c:pt idx="3">
                  <c:v>0.66</c:v>
                </c:pt>
                <c:pt idx="4">
                  <c:v>0.63</c:v>
                </c:pt>
                <c:pt idx="5">
                  <c:v>0.48</c:v>
                </c:pt>
                <c:pt idx="6">
                  <c:v>0.35</c:v>
                </c:pt>
                <c:pt idx="7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 (n=1,096)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2.5179855045324236E-3"/>
                  <c:y val="9.178323257654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71942018129694E-2"/>
                  <c:y val="-2.4090087290431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359710090648472E-3"/>
                  <c:y val="5.60891052950902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769782567986352E-3"/>
                  <c:y val="6.1188821717695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3597100906484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7769782567985428E-3"/>
                  <c:y val="3.059441085884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2949637613310587E-3"/>
                  <c:y val="3.059441085884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SMS</c:v>
                </c:pt>
                <c:pt idx="1">
                  <c:v>Friends/ Family members</c:v>
                </c:pt>
                <c:pt idx="2">
                  <c:v>TV</c:v>
                </c:pt>
                <c:pt idx="3">
                  <c:v>Radio</c:v>
                </c:pt>
                <c:pt idx="4">
                  <c:v>Newspapers/ magazines</c:v>
                </c:pt>
                <c:pt idx="5">
                  <c:v>Internet</c:v>
                </c:pt>
                <c:pt idx="6">
                  <c:v>Social networking</c:v>
                </c:pt>
                <c:pt idx="7">
                  <c:v>Mobile apps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0.38</c:v>
                </c:pt>
                <c:pt idx="1">
                  <c:v>0.68</c:v>
                </c:pt>
                <c:pt idx="2">
                  <c:v>0.45</c:v>
                </c:pt>
                <c:pt idx="3">
                  <c:v>0.65</c:v>
                </c:pt>
                <c:pt idx="4">
                  <c:v>0.27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50944"/>
        <c:axId val="64452480"/>
      </c:barChart>
      <c:catAx>
        <c:axId val="64450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64452480"/>
        <c:crosses val="autoZero"/>
        <c:auto val="1"/>
        <c:lblAlgn val="ctr"/>
        <c:lblOffset val="100"/>
        <c:noMultiLvlLbl val="0"/>
      </c:catAx>
      <c:valAx>
        <c:axId val="64452480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6445094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568250344066854"/>
          <c:y val="0"/>
          <c:w val="0.41957014022106126"/>
          <c:h val="6.57278759649585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851122663423"/>
          <c:y val="9.8692269611438954E-2"/>
          <c:w val="0.85250337116728281"/>
          <c:h val="0.6884710864749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Shona speakers (n=1,226)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 members</c:v>
                </c:pt>
                <c:pt idx="1">
                  <c:v>Radio</c:v>
                </c:pt>
                <c:pt idx="2">
                  <c:v>SMS</c:v>
                </c:pt>
                <c:pt idx="3">
                  <c:v>TV</c:v>
                </c:pt>
                <c:pt idx="4">
                  <c:v>Newspapers/ magazines</c:v>
                </c:pt>
                <c:pt idx="5">
                  <c:v>Internet</c:v>
                </c:pt>
                <c:pt idx="6">
                  <c:v>Social networking</c:v>
                </c:pt>
                <c:pt idx="7">
                  <c:v>Mobile apps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0.68</c:v>
                </c:pt>
                <c:pt idx="1">
                  <c:v>0.65</c:v>
                </c:pt>
                <c:pt idx="2">
                  <c:v>0.52</c:v>
                </c:pt>
                <c:pt idx="3">
                  <c:v>0.49</c:v>
                </c:pt>
                <c:pt idx="4">
                  <c:v>0.37</c:v>
                </c:pt>
                <c:pt idx="5">
                  <c:v>0.25</c:v>
                </c:pt>
                <c:pt idx="6">
                  <c:v>0.2</c:v>
                </c:pt>
                <c:pt idx="7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Ndebele speakers (n=248)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1.0071942018129694E-2"/>
                  <c:y val="-2.4090087290431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844926577123545E-3"/>
                  <c:y val="6.1188821717695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133694932842659E-3"/>
                  <c:y val="9.178323257654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133694932842659E-3"/>
                  <c:y val="1.2237764343539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8133694932842659E-3"/>
                  <c:y val="1.2237764343539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8133694932842659E-3"/>
                  <c:y val="3.059441085884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Friends/ Family members</c:v>
                </c:pt>
                <c:pt idx="1">
                  <c:v>Radio</c:v>
                </c:pt>
                <c:pt idx="2">
                  <c:v>SMS</c:v>
                </c:pt>
                <c:pt idx="3">
                  <c:v>TV</c:v>
                </c:pt>
                <c:pt idx="4">
                  <c:v>Newspapers/ magazines</c:v>
                </c:pt>
                <c:pt idx="5">
                  <c:v>Internet</c:v>
                </c:pt>
                <c:pt idx="6">
                  <c:v>Social networking</c:v>
                </c:pt>
                <c:pt idx="7">
                  <c:v>Mobile apps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0.91</c:v>
                </c:pt>
                <c:pt idx="1">
                  <c:v>0.63</c:v>
                </c:pt>
                <c:pt idx="2">
                  <c:v>0.48</c:v>
                </c:pt>
                <c:pt idx="3">
                  <c:v>0.48</c:v>
                </c:pt>
                <c:pt idx="4">
                  <c:v>0.23</c:v>
                </c:pt>
                <c:pt idx="5">
                  <c:v>0.15</c:v>
                </c:pt>
                <c:pt idx="6">
                  <c:v>0.12</c:v>
                </c:pt>
                <c:pt idx="7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34912"/>
        <c:axId val="65744896"/>
      </c:barChart>
      <c:catAx>
        <c:axId val="65734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744896"/>
        <c:crosses val="autoZero"/>
        <c:auto val="1"/>
        <c:lblAlgn val="ctr"/>
        <c:lblOffset val="100"/>
        <c:noMultiLvlLbl val="0"/>
      </c:catAx>
      <c:valAx>
        <c:axId val="65744896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6573491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578537595819666"/>
          <c:y val="0"/>
          <c:w val="0.62791482553984701"/>
          <c:h val="7.2497190493569758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80431583055288E-2"/>
          <c:y val="6.9090370348956981E-3"/>
          <c:w val="0.96758140277531868"/>
          <c:h val="0.87815643379983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15-24 (n=423)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Radio</c:v>
                </c:pt>
                <c:pt idx="1">
                  <c:v>TV</c:v>
                </c:pt>
                <c:pt idx="2">
                  <c:v>Internet</c:v>
                </c:pt>
                <c:pt idx="3">
                  <c:v>Mobile apps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</c:v>
                </c:pt>
                <c:pt idx="1">
                  <c:v>0.59</c:v>
                </c:pt>
                <c:pt idx="2">
                  <c:v>0.34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(n=499)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Radio</c:v>
                </c:pt>
                <c:pt idx="1">
                  <c:v>TV</c:v>
                </c:pt>
                <c:pt idx="2">
                  <c:v>Internet</c:v>
                </c:pt>
                <c:pt idx="3">
                  <c:v>Mobile apps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0.66</c:v>
                </c:pt>
                <c:pt idx="1">
                  <c:v>0.53</c:v>
                </c:pt>
                <c:pt idx="2">
                  <c:v>0.25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35-54 (n=417)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Radio</c:v>
                </c:pt>
                <c:pt idx="1">
                  <c:v>TV</c:v>
                </c:pt>
                <c:pt idx="2">
                  <c:v>Internet</c:v>
                </c:pt>
                <c:pt idx="3">
                  <c:v>Mobile apps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0.67</c:v>
                </c:pt>
                <c:pt idx="1">
                  <c:v>0.43</c:v>
                </c:pt>
                <c:pt idx="2">
                  <c:v>0.14000000000000001</c:v>
                </c:pt>
                <c:pt idx="3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55+ (n=158)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Radio</c:v>
                </c:pt>
                <c:pt idx="1">
                  <c:v>TV</c:v>
                </c:pt>
                <c:pt idx="2">
                  <c:v>Internet</c:v>
                </c:pt>
                <c:pt idx="3">
                  <c:v>Mobile apps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</c:v>
                </c:pt>
                <c:pt idx="1">
                  <c:v>0.23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16832"/>
        <c:axId val="65830912"/>
      </c:barChart>
      <c:catAx>
        <c:axId val="65816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65830912"/>
        <c:crosses val="autoZero"/>
        <c:auto val="1"/>
        <c:lblAlgn val="ctr"/>
        <c:lblOffset val="100"/>
        <c:noMultiLvlLbl val="0"/>
      </c:catAx>
      <c:valAx>
        <c:axId val="6583091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6581683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overlay val="0"/>
      <c:txPr>
        <a:bodyPr/>
        <a:lstStyle/>
        <a:p>
          <a:pPr>
            <a:defRPr sz="14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9470733285778E-2"/>
          <c:y val="4.4606513102849625E-2"/>
          <c:w val="0.96361058533428445"/>
          <c:h val="0.86072657436781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Antenna </c:v>
                </c:pt>
                <c:pt idx="1">
                  <c:v>Individual satellite dish</c:v>
                </c:pt>
                <c:pt idx="2">
                  <c:v>Shared satellite dish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0.68200000000000005</c:v>
                </c:pt>
                <c:pt idx="1">
                  <c:v>0.65800000000000003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918464"/>
        <c:axId val="65920000"/>
      </c:barChart>
      <c:catAx>
        <c:axId val="65918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5920000"/>
        <c:crosses val="autoZero"/>
        <c:auto val="1"/>
        <c:lblAlgn val="ctr"/>
        <c:lblOffset val="100"/>
        <c:noMultiLvlLbl val="0"/>
      </c:catAx>
      <c:valAx>
        <c:axId val="65920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5918464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78402393348955E-2"/>
          <c:y val="0.1866620493729142"/>
          <c:w val="0.98022159760665106"/>
          <c:h val="0.64854124422630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3.889683185705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Urban</c:v>
                </c:pt>
                <c:pt idx="1">
                  <c:v>Rural</c:v>
                </c:pt>
                <c:pt idx="2">
                  <c:v>15-24</c:v>
                </c:pt>
                <c:pt idx="3">
                  <c:v>25-34</c:v>
                </c:pt>
                <c:pt idx="4">
                  <c:v>35-54</c:v>
                </c:pt>
                <c:pt idx="5">
                  <c:v>55+</c:v>
                </c:pt>
                <c:pt idx="6">
                  <c:v>Primary 
education</c:v>
                </c:pt>
                <c:pt idx="7">
                  <c:v>Secondary 
education</c:v>
                </c:pt>
                <c:pt idx="8">
                  <c:v>High 
school</c:v>
                </c:pt>
                <c:pt idx="9">
                  <c:v>Post-
secondary 
education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0.73</c:v>
                </c:pt>
                <c:pt idx="1">
                  <c:v>0.6</c:v>
                </c:pt>
                <c:pt idx="2">
                  <c:v>0.69</c:v>
                </c:pt>
                <c:pt idx="3">
                  <c:v>0.65</c:v>
                </c:pt>
                <c:pt idx="4">
                  <c:v>0.65</c:v>
                </c:pt>
                <c:pt idx="5">
                  <c:v>0.44</c:v>
                </c:pt>
                <c:pt idx="6">
                  <c:v>0.41</c:v>
                </c:pt>
                <c:pt idx="7">
                  <c:v>0.61</c:v>
                </c:pt>
                <c:pt idx="8">
                  <c:v>0.79</c:v>
                </c:pt>
                <c:pt idx="9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7159552"/>
        <c:axId val="67161088"/>
      </c:barChart>
      <c:catAx>
        <c:axId val="6715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50"/>
            </a:pPr>
            <a:endParaRPr lang="en-US"/>
          </a:p>
        </c:txPr>
        <c:crossAx val="67161088"/>
        <c:crosses val="autoZero"/>
        <c:auto val="1"/>
        <c:lblAlgn val="ctr"/>
        <c:lblOffset val="100"/>
        <c:tickLblSkip val="1"/>
        <c:noMultiLvlLbl val="0"/>
      </c:catAx>
      <c:valAx>
        <c:axId val="671610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67159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22034038038531"/>
          <c:y val="6.3723590146928036E-2"/>
          <c:w val="0.43194860366366128"/>
          <c:h val="0.832050958801695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2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Access free channels only</c:v>
                </c:pt>
                <c:pt idx="1">
                  <c:v>Pay extra to access more channels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0.19251</cdr:y>
    </cdr:to>
    <cdr:sp macro="" textlink="">
      <cdr:nvSpPr>
        <cdr:cNvPr id="3" name="Conten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190171"/>
          <a:ext cx="8523287" cy="836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indent="0" algn="ctr">
            <a:buFont typeface="Wingdings" pitchFamily="2" charset="2"/>
            <a:buNone/>
          </a:pPr>
          <a:r>
            <a:rPr lang="en-US" sz="1800" b="0" i="1" dirty="0" smtClean="0">
              <a:solidFill>
                <a:schemeClr val="accent6"/>
              </a:solidFill>
            </a:rPr>
            <a:t>How does your television receive its signal? </a:t>
          </a:r>
        </a:p>
        <a:p xmlns:a="http://schemas.openxmlformats.org/drawingml/2006/main">
          <a:pPr marL="0" indent="0" algn="ctr">
            <a:buFont typeface="Wingdings" pitchFamily="2" charset="2"/>
            <a:buNone/>
          </a:pPr>
          <a:r>
            <a:rPr lang="en-US" sz="1800" b="0" dirty="0" smtClean="0">
              <a:solidFill>
                <a:schemeClr val="accent6"/>
              </a:solidFill>
            </a:rPr>
            <a:t>Percent “individual satellite dish” among all TV owners (n=799)</a:t>
          </a:r>
          <a:br>
            <a:rPr lang="en-US" sz="1800" b="0" dirty="0" smtClean="0">
              <a:solidFill>
                <a:schemeClr val="accent6"/>
              </a:solidFill>
            </a:rPr>
          </a:br>
          <a:endParaRPr lang="en-US" sz="18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0.11252</cdr:y>
    </cdr:to>
    <cdr:sp macro="" textlink="">
      <cdr:nvSpPr>
        <cdr:cNvPr id="3" name="Conten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8523287" cy="51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solidFill>
                <a:schemeClr val="accent6"/>
              </a:solidFill>
            </a:rPr>
            <a:t>Percent of satellite owners in each group who pay for premium channels</a:t>
          </a:r>
        </a:p>
        <a:p xmlns:a="http://schemas.openxmlformats.org/drawingml/2006/main">
          <a:pPr marL="0" indent="0" algn="ctr">
            <a:buFont typeface="Wingdings" pitchFamily="2" charset="2"/>
            <a:buNone/>
          </a:pPr>
          <a:r>
            <a:rPr lang="en-US" sz="1800" b="0" dirty="0" smtClean="0">
              <a:solidFill>
                <a:schemeClr val="accent6"/>
              </a:solidFill>
            </a:rPr>
            <a:t/>
          </a:r>
          <a:br>
            <a:rPr lang="en-US" sz="1800" b="0" dirty="0" smtClean="0">
              <a:solidFill>
                <a:schemeClr val="accent6"/>
              </a:solidFill>
            </a:rPr>
          </a:br>
          <a:endParaRPr lang="en-US" sz="18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0.19251</cdr:y>
    </cdr:to>
    <cdr:sp macro="" textlink="">
      <cdr:nvSpPr>
        <cdr:cNvPr id="3" name="Conten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190171"/>
          <a:ext cx="8523287" cy="836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indent="0" algn="ctr">
            <a:buFont typeface="Wingdings" pitchFamily="2" charset="2"/>
            <a:buNone/>
          </a:pPr>
          <a:r>
            <a:rPr lang="en-US" sz="1800" b="0" i="1" dirty="0" smtClean="0">
              <a:solidFill>
                <a:schemeClr val="accent6"/>
              </a:solidFill>
            </a:rPr>
            <a:t>What type of </a:t>
          </a:r>
          <a:r>
            <a:rPr lang="en-US" sz="1800" b="0" i="1" smtClean="0">
              <a:solidFill>
                <a:schemeClr val="accent6"/>
              </a:solidFill>
            </a:rPr>
            <a:t>decoder do </a:t>
          </a:r>
          <a:r>
            <a:rPr lang="en-US" sz="1800" b="0" i="1" dirty="0" smtClean="0">
              <a:solidFill>
                <a:schemeClr val="accent6"/>
              </a:solidFill>
            </a:rPr>
            <a:t>you use to get satellite channels? </a:t>
          </a:r>
        </a:p>
        <a:p xmlns:a="http://schemas.openxmlformats.org/drawingml/2006/main">
          <a:pPr algn="ctr"/>
          <a:r>
            <a:rPr lang="en-US" sz="1800" b="0" dirty="0"/>
            <a:t>Results among Zimbabweans with a satellite dish (n=558) </a:t>
          </a:r>
        </a:p>
        <a:p xmlns:a="http://schemas.openxmlformats.org/drawingml/2006/main">
          <a:pPr marL="0" indent="0" algn="ctr">
            <a:buFont typeface="Wingdings" pitchFamily="2" charset="2"/>
            <a:buNone/>
          </a:pPr>
          <a:endParaRPr lang="en-US" sz="1800" b="0" i="1" dirty="0" smtClean="0">
            <a:solidFill>
              <a:schemeClr val="accent6"/>
            </a:solidFill>
          </a:endParaRPr>
        </a:p>
        <a:p xmlns:a="http://schemas.openxmlformats.org/drawingml/2006/main">
          <a:pPr marL="0" indent="0" algn="ctr">
            <a:buFont typeface="Wingdings" pitchFamily="2" charset="2"/>
            <a:buNone/>
          </a:pPr>
          <a:r>
            <a:rPr lang="en-US" sz="1800" b="0" dirty="0" smtClean="0">
              <a:solidFill>
                <a:schemeClr val="accent6"/>
              </a:solidFill>
            </a:rPr>
            <a:t/>
          </a:r>
          <a:br>
            <a:rPr lang="en-US" sz="1800" b="0" dirty="0" smtClean="0">
              <a:solidFill>
                <a:schemeClr val="accent6"/>
              </a:solidFill>
            </a:rPr>
          </a:br>
          <a:endParaRPr lang="en-US" sz="1800" b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0.02572</cdr:x>
      <cdr:y>0.87726</cdr:y>
    </cdr:from>
    <cdr:to>
      <cdr:x>0.74759</cdr:x>
      <cdr:y>0.97834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2400" y="2314575"/>
          <a:ext cx="4276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BEF29-FB55-4911-BE7B-AB980B121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Thank</a:t>
            </a:r>
            <a:r>
              <a:rPr lang="en-US" sz="1400" b="1" baseline="0" dirty="0" smtClean="0"/>
              <a:t> you, Chris.  </a:t>
            </a:r>
          </a:p>
          <a:p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baseline="0" dirty="0" smtClean="0"/>
              <a:t>Good morning, everyone.  My name is Jenna Levy and I am a Consulting Specialist here at Gallup.   </a:t>
            </a:r>
          </a:p>
          <a:p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baseline="0" dirty="0" smtClean="0"/>
              <a:t>Today, we will be presenting key findings from the 2012 media use survey in Zimbabwe, as well as recommendations for how broadcasters can best reach Zimbabweans today.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6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0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0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Zimbabweans</a:t>
            </a:r>
            <a:r>
              <a:rPr lang="en-US" baseline="0" dirty="0" smtClean="0"/>
              <a:t> are as likely to say they get news from SMS as they are to say they get it from TV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0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</a:t>
            </a:r>
            <a:r>
              <a:rPr lang="en-US" baseline="0" dirty="0" smtClean="0"/>
              <a:t>, t</a:t>
            </a:r>
            <a:r>
              <a:rPr lang="en-US" dirty="0" smtClean="0"/>
              <a:t>hose with higher levels of education and those higher income</a:t>
            </a:r>
            <a:r>
              <a:rPr lang="en-US" baseline="0" dirty="0" smtClean="0"/>
              <a:t> are more likely to pay extra – including 44% of college graduates and 40% of those who say they are “living comfortably” on their present income.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Urban residents are somewhat more likely than rural residents to say they pay extra – 31% vs. 22%.  Shona are about twice as likely as Ndebele to pay extra – 28% vs. 14%.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</a:t>
            </a:r>
            <a:r>
              <a:rPr lang="en-US" baseline="0" dirty="0" smtClean="0"/>
              <a:t> with higher levels of education and income are more likely to use DSTV – among college graduates, 45% use DSTV while 32% use Wiztech</a:t>
            </a:r>
          </a:p>
          <a:p>
            <a:endParaRPr lang="en-US" baseline="0" dirty="0" smtClean="0"/>
          </a:p>
          <a:p>
            <a:r>
              <a:rPr lang="en-US" dirty="0" smtClean="0"/>
              <a:t>In a couple of provinces – Manicaland</a:t>
            </a:r>
            <a:r>
              <a:rPr lang="en-US" baseline="0" dirty="0" smtClean="0"/>
              <a:t> and Midlands – DSTV decoders are more common than Wiztech. In Matabeleland in the east, however, no one uses DSTV – residents all use the Wiztech or Philibao decoders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I’m going to start of</a:t>
            </a:r>
            <a:r>
              <a:rPr lang="en-US" sz="1400" b="1" baseline="0" dirty="0" smtClean="0"/>
              <a:t>f with an overview of the survey methodology, including details on data collection and sampling.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6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50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8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The sample</a:t>
            </a:r>
            <a:r>
              <a:rPr lang="en-US" sz="1400" b="1" baseline="0" dirty="0" smtClean="0"/>
              <a:t> was first stratified by each of the 10 provinces, and then within province by 6 population-defined strata to give us 189 primary sampling units. </a:t>
            </a:r>
          </a:p>
          <a:p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baseline="0" dirty="0" smtClean="0"/>
              <a:t>8 interviews were conducted in each of the 189 PSUs.</a:t>
            </a:r>
          </a:p>
          <a:p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baseline="0" dirty="0" smtClean="0"/>
              <a:t>In urban areas, each PSU represents a ward or neighborhood. In rural areas, a PSU represents a village. </a:t>
            </a:r>
          </a:p>
          <a:p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 allow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for randomization at the respondent level, interviewers selected respondents using the Kish grid methodology.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1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Conducting</a:t>
            </a:r>
            <a:r>
              <a:rPr lang="en-US" sz="1400" b="1" baseline="0" dirty="0" smtClean="0"/>
              <a:t> survey research in this part of the world is never an easy task.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baseline="0" dirty="0" smtClean="0"/>
              <a:t>In Zimbabwe this was further complicated by a few unique challenges: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baseline="0" dirty="0" smtClean="0"/>
              <a:t>The unstable political environment has caused people to be suspicious of strangers. Respondents were wary to participate and provide truthful answers.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baseline="0" dirty="0" smtClean="0"/>
              <a:t>The ZANU PF Youth continuously questioned and harassed interviewers for paperwork and documentation, making fieldwork somewhat of a challenge.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baseline="0" dirty="0" smtClean="0"/>
              <a:t>Respondents also were concerned this research was really for the government-controlled TV channel, ZBC. This further lead to potential masking of answers.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baseline="0" dirty="0" smtClean="0"/>
              <a:t>Additionally, we experienced logistical obstacles. In rural villages, the chief or headmen requested extra documentation before interviewing could proceed. This sometimes meant a supervisor had to travel a long distance to get documentation, which affected the field work schedule.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8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baseline="0" dirty="0" smtClean="0"/>
              <a:t>The media landscape in Zimbabwe is in many ways very traditional, but we also have evidence that </a:t>
            </a:r>
            <a:r>
              <a:rPr lang="en-US" sz="1400" b="1" dirty="0" smtClean="0"/>
              <a:t>Zimbabweans are actually relying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on a unique mix of media </a:t>
            </a:r>
            <a:r>
              <a:rPr lang="en-US" sz="1400" b="1" baseline="0" dirty="0" smtClean="0"/>
              <a:t>for news and information.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b="1" baseline="0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baseline="0" dirty="0" smtClean="0"/>
              <a:t>Additionally, you’ll see that different subgroups have varying levels of access and usage of sources.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0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While</a:t>
            </a:r>
            <a:r>
              <a:rPr lang="en-US" sz="1400" b="1" baseline="0" dirty="0" smtClean="0"/>
              <a:t> conventional thinking would have us believe radios would be the most common type of equipment Zimbabweans would have at home, we see here that newer media is actually quite established  --- 76% of Zimbabweans have a mobile phone in the household, and 47% report having a TV.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baseline="0" dirty="0" smtClean="0"/>
              <a:t>While only 10% report having a computer, 19% report having Internet access at home, which suggests many people are accessing the Internet via a mobile device.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6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Zimbabweans</a:t>
            </a:r>
            <a:r>
              <a:rPr lang="en-US" baseline="0" dirty="0" smtClean="0"/>
              <a:t> are as likely to say they get news from SMS as they are to say they get it from TV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0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 userDrawn="1">
            <p:ph type="ctrTitle"/>
          </p:nvPr>
        </p:nvSpPr>
        <p:spPr>
          <a:xfrm>
            <a:off x="337352" y="2955925"/>
            <a:ext cx="7669937" cy="522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37352" y="3398838"/>
            <a:ext cx="7670306" cy="48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83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" y="5917872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8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7351" y="1143000"/>
            <a:ext cx="8524072" cy="4638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857250"/>
            <a:ext cx="9144000" cy="6000750"/>
            <a:chOff x="0" y="857250"/>
            <a:chExt cx="9144000" cy="6000750"/>
          </a:xfrm>
        </p:grpSpPr>
        <p:pic>
          <p:nvPicPr>
            <p:cNvPr id="11" name="Picture 19" descr="CorporateFooter_whit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00750"/>
              <a:ext cx="9144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8"/>
            <p:cNvSpPr>
              <a:spLocks noChangeShapeType="1"/>
            </p:cNvSpPr>
            <p:nvPr userDrawn="1"/>
          </p:nvSpPr>
          <p:spPr bwMode="auto">
            <a:xfrm>
              <a:off x="0" y="857250"/>
              <a:ext cx="9144000" cy="0"/>
            </a:xfrm>
            <a:prstGeom prst="line">
              <a:avLst/>
            </a:prstGeom>
            <a:noFill/>
            <a:ln w="952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 userDrawn="1"/>
          </p:nvSpPr>
          <p:spPr bwMode="auto">
            <a:xfrm>
              <a:off x="0" y="5991225"/>
              <a:ext cx="9144000" cy="0"/>
            </a:xfrm>
            <a:prstGeom prst="line">
              <a:avLst/>
            </a:prstGeom>
            <a:noFill/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37352" y="2955925"/>
            <a:ext cx="7669937" cy="522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37352" y="3398838"/>
            <a:ext cx="7670306" cy="48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838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-1" y="5917872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37351" y="1134208"/>
            <a:ext cx="4052944" cy="46386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134208"/>
            <a:ext cx="4210050" cy="46386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3330" y="1148265"/>
            <a:ext cx="4040188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353330" y="1788027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847241" y="1148265"/>
            <a:ext cx="4041775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847241" y="1788027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991225"/>
            <a:ext cx="9144000" cy="866775"/>
            <a:chOff x="0" y="5991225"/>
            <a:chExt cx="9144000" cy="866775"/>
          </a:xfrm>
        </p:grpSpPr>
        <p:pic>
          <p:nvPicPr>
            <p:cNvPr id="4" name="Picture 19" descr="CorporateFooter_whit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00750"/>
              <a:ext cx="9144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0" y="5991225"/>
              <a:ext cx="9144000" cy="0"/>
            </a:xfrm>
            <a:prstGeom prst="line">
              <a:avLst/>
            </a:prstGeom>
            <a:noFill/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5991225"/>
            <a:ext cx="9144000" cy="866775"/>
            <a:chOff x="0" y="5991225"/>
            <a:chExt cx="9144000" cy="866775"/>
          </a:xfrm>
        </p:grpSpPr>
        <p:pic>
          <p:nvPicPr>
            <p:cNvPr id="7" name="Picture 19" descr="CorporateFooter_whit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00750"/>
              <a:ext cx="9144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5991225"/>
              <a:ext cx="9144000" cy="0"/>
            </a:xfrm>
            <a:prstGeom prst="line">
              <a:avLst/>
            </a:prstGeom>
            <a:noFill/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5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890" y="273051"/>
            <a:ext cx="5111750" cy="55034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452" y="1435101"/>
            <a:ext cx="3008313" cy="4332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5991225"/>
            <a:ext cx="9144000" cy="866775"/>
            <a:chOff x="0" y="5991225"/>
            <a:chExt cx="9144000" cy="866775"/>
          </a:xfrm>
        </p:grpSpPr>
        <p:pic>
          <p:nvPicPr>
            <p:cNvPr id="7" name="Picture 19" descr="CorporateFooter_whit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00750"/>
              <a:ext cx="9144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5991225"/>
              <a:ext cx="9144000" cy="0"/>
            </a:xfrm>
            <a:prstGeom prst="line">
              <a:avLst/>
            </a:prstGeom>
            <a:noFill/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665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786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332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88913"/>
            <a:ext cx="87280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43000"/>
            <a:ext cx="85725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4188" y="6330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3A857C0F-B001-40B5-9A01-32CB6570D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73" r:id="rId10"/>
    <p:sldLayoutId id="2147483776" r:id="rId11"/>
    <p:sldLayoutId id="21474837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 sz="16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ubaff@bbg.gov" TargetMode="External"/><Relationship Id="rId2" Type="http://schemas.openxmlformats.org/officeDocument/2006/relationships/hyperlink" Target="http://j.mp/UjCmJ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of Mouth, Radio Most Prevalent News Sources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How often do you access news from each of the following sources? </a:t>
            </a:r>
            <a:br>
              <a:rPr lang="en-US" sz="1800" i="1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Results among total sample (n=1,512)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77149937"/>
              </p:ext>
            </p:extLst>
          </p:nvPr>
        </p:nvGraphicFramePr>
        <p:xfrm>
          <a:off x="-522514" y="1814286"/>
          <a:ext cx="9274630" cy="415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647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Media Consumption Differs Between Urban, Rural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How often do you access news from each of the following sources? </a:t>
            </a:r>
            <a:br>
              <a:rPr lang="en-US" sz="1800" i="1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Percent who use each source at least once a week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99560047"/>
              </p:ext>
            </p:extLst>
          </p:nvPr>
        </p:nvGraphicFramePr>
        <p:xfrm>
          <a:off x="-943429" y="1828800"/>
          <a:ext cx="10087429" cy="415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41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Ndebele More Likely Than Shona to Rely on </a:t>
            </a:r>
            <a:br>
              <a:rPr lang="en-US" sz="2600" dirty="0" smtClean="0"/>
            </a:br>
            <a:r>
              <a:rPr lang="en-US" sz="2600" dirty="0" smtClean="0"/>
              <a:t>Word of Mouth</a:t>
            </a:r>
            <a:endParaRPr lang="en-US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How often do you access news from each of the following sources? </a:t>
            </a:r>
            <a:br>
              <a:rPr lang="en-US" sz="1800" i="1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Percent who use each source at least once a week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60736953"/>
              </p:ext>
            </p:extLst>
          </p:nvPr>
        </p:nvGraphicFramePr>
        <p:xfrm>
          <a:off x="-1008529" y="1815922"/>
          <a:ext cx="9991164" cy="415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9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Radio is Choice Source Among All, but Youth Most Likely to Also Use New Media</a:t>
            </a:r>
            <a:endParaRPr lang="en-US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How often do you access news from each of the following sources? </a:t>
            </a:r>
            <a:br>
              <a:rPr lang="en-US" sz="1800" i="1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Percent who use each source at least once a week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29427351"/>
              </p:ext>
            </p:extLst>
          </p:nvPr>
        </p:nvGraphicFramePr>
        <p:xfrm>
          <a:off x="200466" y="1814286"/>
          <a:ext cx="8743068" cy="39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25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Satellite TV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17518" b="17467"/>
          <a:stretch/>
        </p:blipFill>
        <p:spPr bwMode="auto">
          <a:xfrm>
            <a:off x="5061095" y="1393588"/>
            <a:ext cx="3923415" cy="2530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2353" y="1393588"/>
            <a:ext cx="1652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Photo: www.rnw.nl</a:t>
            </a:r>
          </a:p>
        </p:txBody>
      </p:sp>
    </p:spTree>
    <p:extLst>
      <p:ext uri="{BB962C8B-B14F-4D97-AF65-F5344CB8AC3E}">
        <p14:creationId xmlns:p14="http://schemas.microsoft.com/office/powerpoint/2010/main" val="61394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Two-Thirds of TV Owners Use a Satellite Dish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0460969"/>
              </p:ext>
            </p:extLst>
          </p:nvPr>
        </p:nvGraphicFramePr>
        <p:xfrm>
          <a:off x="353733" y="1979407"/>
          <a:ext cx="8436534" cy="379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37351" y="1143000"/>
            <a:ext cx="8524072" cy="8364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–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How does your television receive its signal?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Results among television owners (n=799)</a:t>
            </a:r>
            <a:br>
              <a:rPr lang="en-US" sz="1800" dirty="0" smtClean="0">
                <a:solidFill>
                  <a:schemeClr val="accent6"/>
                </a:solidFill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52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ish Ownership Prevalent Among Most Educated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160502"/>
              </p:ext>
            </p:extLst>
          </p:nvPr>
        </p:nvGraphicFramePr>
        <p:xfrm>
          <a:off x="310357" y="1190171"/>
          <a:ext cx="8523287" cy="46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6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One in Four Dish Owners Pays for Premium Channels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20486685"/>
              </p:ext>
            </p:extLst>
          </p:nvPr>
        </p:nvGraphicFramePr>
        <p:xfrm>
          <a:off x="732972" y="1979407"/>
          <a:ext cx="7678057" cy="398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37351" y="1143000"/>
            <a:ext cx="8524072" cy="8364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–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Do you use the TV channels that are aired for free with your satellite dish, or do you pay extra money to access more channels?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Results among satellite dish owners (n=558)</a:t>
            </a:r>
            <a:br>
              <a:rPr lang="en-US" sz="1800" dirty="0" smtClean="0">
                <a:solidFill>
                  <a:schemeClr val="accent6"/>
                </a:solidFill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2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Shona, Highly Educated Most Likely to Pay Extra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543374"/>
              </p:ext>
            </p:extLst>
          </p:nvPr>
        </p:nvGraphicFramePr>
        <p:xfrm>
          <a:off x="310357" y="1190171"/>
          <a:ext cx="8523287" cy="46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7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Wiztech, DSTV Most Popular Satellite Decoders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530299"/>
              </p:ext>
            </p:extLst>
          </p:nvPr>
        </p:nvGraphicFramePr>
        <p:xfrm>
          <a:off x="310357" y="1190171"/>
          <a:ext cx="8523287" cy="46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693" y="2955925"/>
            <a:ext cx="7631205" cy="522288"/>
          </a:xfrm>
        </p:spPr>
        <p:txBody>
          <a:bodyPr>
            <a:normAutofit/>
          </a:bodyPr>
          <a:lstStyle/>
          <a:p>
            <a:r>
              <a:rPr lang="en-US" dirty="0" smtClean="0"/>
              <a:t>Media Use in Zimbabwe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3940" y="3398838"/>
            <a:ext cx="7626719" cy="482600"/>
          </a:xfrm>
        </p:spPr>
        <p:txBody>
          <a:bodyPr/>
          <a:lstStyle/>
          <a:p>
            <a:r>
              <a:rPr lang="en-US" sz="2000" dirty="0" smtClean="0"/>
              <a:t>Findings from the 2012 International Audience Research 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51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Media:</a:t>
            </a:r>
            <a:br>
              <a:rPr lang="en-US" dirty="0" smtClean="0"/>
            </a:br>
            <a:r>
              <a:rPr lang="en-US" dirty="0" smtClean="0"/>
              <a:t>Internet &amp; Mobile Phone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4" name="Picture 6" descr="african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81" y="1298864"/>
            <a:ext cx="2133600" cy="34575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4698" y="4499828"/>
            <a:ext cx="1652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Photo: Dailymail.co.uk</a:t>
            </a:r>
            <a:endParaRPr lang="en-US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73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New Media Growth: Internet </a:t>
            </a:r>
            <a:r>
              <a:rPr lang="en-US" dirty="0" smtClean="0"/>
              <a:t>Use More Than Doubled Since </a:t>
            </a:r>
            <a:r>
              <a:rPr lang="en-US" dirty="0"/>
              <a:t>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445511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Past-week use of source</a:t>
            </a:r>
          </a:p>
        </p:txBody>
      </p:sp>
    </p:spTree>
    <p:extLst>
      <p:ext uri="{BB962C8B-B14F-4D97-AF65-F5344CB8AC3E}">
        <p14:creationId xmlns:p14="http://schemas.microsoft.com/office/powerpoint/2010/main" val="41183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Areas in Particular Show High Use of TV and New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528127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Past-week use of source</a:t>
            </a:r>
          </a:p>
        </p:txBody>
      </p:sp>
    </p:spTree>
    <p:extLst>
      <p:ext uri="{BB962C8B-B14F-4D97-AF65-F5344CB8AC3E}">
        <p14:creationId xmlns:p14="http://schemas.microsoft.com/office/powerpoint/2010/main" val="41693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</a:t>
            </a:r>
            <a:r>
              <a:rPr lang="en-US" dirty="0" smtClean="0"/>
              <a:t>Is </a:t>
            </a:r>
            <a:r>
              <a:rPr lang="en-US" dirty="0"/>
              <a:t>Leading News Platform in Urban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84430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Daily/Most </a:t>
            </a: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days use of source to get news</a:t>
            </a:r>
          </a:p>
        </p:txBody>
      </p:sp>
    </p:spTree>
    <p:extLst>
      <p:ext uri="{BB962C8B-B14F-4D97-AF65-F5344CB8AC3E}">
        <p14:creationId xmlns:p14="http://schemas.microsoft.com/office/powerpoint/2010/main" val="2386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TV, SMS, </a:t>
            </a:r>
            <a:r>
              <a:rPr lang="en-US" sz="2400" dirty="0" smtClean="0"/>
              <a:t>Internet are Leading </a:t>
            </a:r>
            <a:r>
              <a:rPr lang="en-US" sz="2400" dirty="0"/>
              <a:t>News Platforms for the </a:t>
            </a:r>
            <a:r>
              <a:rPr lang="en-US" sz="2400" dirty="0" smtClean="0"/>
              <a:t>Highly Educated; Those under 30 Turn to Friends/Family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535819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Daily/Most </a:t>
            </a: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days use of source to get news</a:t>
            </a:r>
          </a:p>
        </p:txBody>
      </p:sp>
    </p:spTree>
    <p:extLst>
      <p:ext uri="{BB962C8B-B14F-4D97-AF65-F5344CB8AC3E}">
        <p14:creationId xmlns:p14="http://schemas.microsoft.com/office/powerpoint/2010/main" val="29169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Phone Penetration Lower Among Older, Rural, Uneducated, and Ndebele Speakers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95313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% Personally </a:t>
            </a: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owning </a:t>
            </a: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a </a:t>
            </a: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mobile phone among various demographic groups</a:t>
            </a:r>
            <a:endParaRPr lang="en-US" kern="0" dirty="0">
              <a:solidFill>
                <a:srgbClr val="40454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SMS </a:t>
            </a:r>
            <a:r>
              <a:rPr lang="en-US" sz="2400" dirty="0" smtClean="0"/>
              <a:t>Is </a:t>
            </a:r>
            <a:r>
              <a:rPr lang="en-US" sz="2400" dirty="0"/>
              <a:t>the Primary Non-Voice Activity, </a:t>
            </a:r>
            <a:r>
              <a:rPr lang="en-US" sz="2400" dirty="0" smtClean="0"/>
              <a:t>but </a:t>
            </a:r>
            <a:r>
              <a:rPr lang="en-US" sz="2400" dirty="0"/>
              <a:t>Internet Access, Social Networking, and Radio Listening </a:t>
            </a:r>
            <a:r>
              <a:rPr lang="en-US" sz="2400" dirty="0" smtClean="0"/>
              <a:t>Are Also </a:t>
            </a:r>
            <a:r>
              <a:rPr lang="en-US" sz="2400" dirty="0"/>
              <a:t>Popular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959572"/>
              </p:ext>
            </p:extLst>
          </p:nvPr>
        </p:nvGraphicFramePr>
        <p:xfrm>
          <a:off x="174172" y="1567543"/>
          <a:ext cx="8795656" cy="435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Which of the following have you done on a mobile phone in the past 7 days? </a:t>
            </a:r>
          </a:p>
        </p:txBody>
      </p:sp>
    </p:spTree>
    <p:extLst>
      <p:ext uri="{BB962C8B-B14F-4D97-AF65-F5344CB8AC3E}">
        <p14:creationId xmlns:p14="http://schemas.microsoft.com/office/powerpoint/2010/main" val="1042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in Mobile News and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283181"/>
              </p:ext>
            </p:extLst>
          </p:nvPr>
        </p:nvGraphicFramePr>
        <p:xfrm>
          <a:off x="174172" y="1219201"/>
          <a:ext cx="8795656" cy="458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5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</a:t>
            </a:r>
            <a:r>
              <a:rPr lang="en-US" dirty="0" smtClean="0"/>
              <a:t>Is </a:t>
            </a:r>
            <a:r>
              <a:rPr lang="en-US" dirty="0"/>
              <a:t>the Key Internet Access Means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837831"/>
              </p:ext>
            </p:extLst>
          </p:nvPr>
        </p:nvGraphicFramePr>
        <p:xfrm>
          <a:off x="174172" y="1611085"/>
          <a:ext cx="8795656" cy="419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In which of the following locations do you use the Internet? </a:t>
            </a:r>
          </a:p>
        </p:txBody>
      </p:sp>
    </p:spTree>
    <p:extLst>
      <p:ext uri="{BB962C8B-B14F-4D97-AF65-F5344CB8AC3E}">
        <p14:creationId xmlns:p14="http://schemas.microsoft.com/office/powerpoint/2010/main" val="14274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Use Highest </a:t>
            </a:r>
            <a:r>
              <a:rPr lang="en-US" dirty="0" smtClean="0"/>
              <a:t>Among </a:t>
            </a:r>
            <a:r>
              <a:rPr lang="en-US" dirty="0"/>
              <a:t>Young Adults, Urbanites, and </a:t>
            </a:r>
            <a:r>
              <a:rPr lang="en-US" dirty="0" smtClean="0"/>
              <a:t>Highly </a:t>
            </a:r>
            <a:r>
              <a:rPr lang="en-US" dirty="0"/>
              <a:t>Educated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63404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191986" y="1091978"/>
            <a:ext cx="6760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% </a:t>
            </a: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Having </a:t>
            </a: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accessed the </a:t>
            </a: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Internet </a:t>
            </a: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during the past week </a:t>
            </a: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/>
            </a:r>
            <a:b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</a:br>
            <a:r>
              <a:rPr lang="en-US" kern="0" dirty="0" smtClean="0">
                <a:solidFill>
                  <a:srgbClr val="404545"/>
                </a:solidFill>
                <a:latin typeface="Arial"/>
                <a:cs typeface="Arial"/>
              </a:rPr>
              <a:t>among </a:t>
            </a:r>
            <a:r>
              <a:rPr lang="en-US" kern="0" dirty="0">
                <a:solidFill>
                  <a:srgbClr val="404545"/>
                </a:solidFill>
                <a:latin typeface="Arial"/>
                <a:cs typeface="Arial"/>
              </a:rPr>
              <a:t>various demographics</a:t>
            </a:r>
          </a:p>
        </p:txBody>
      </p:sp>
    </p:spTree>
    <p:extLst>
      <p:ext uri="{BB962C8B-B14F-4D97-AF65-F5344CB8AC3E}">
        <p14:creationId xmlns:p14="http://schemas.microsoft.com/office/powerpoint/2010/main" val="4504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8" y="1475508"/>
            <a:ext cx="4233589" cy="407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News and Information Top the Internet 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083870"/>
              </p:ext>
            </p:extLst>
          </p:nvPr>
        </p:nvGraphicFramePr>
        <p:xfrm>
          <a:off x="174172" y="1567543"/>
          <a:ext cx="8795656" cy="435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42901" y="1091978"/>
            <a:ext cx="8458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In the last 7 days, which of the following activities have you used the Internet for? </a:t>
            </a:r>
          </a:p>
        </p:txBody>
      </p:sp>
    </p:spTree>
    <p:extLst>
      <p:ext uri="{BB962C8B-B14F-4D97-AF65-F5344CB8AC3E}">
        <p14:creationId xmlns:p14="http://schemas.microsoft.com/office/powerpoint/2010/main" val="14905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Adults More Likely to Frequently Share News </a:t>
            </a:r>
            <a:r>
              <a:rPr lang="en-US" dirty="0" smtClean="0"/>
              <a:t>With </a:t>
            </a:r>
            <a:r>
              <a:rPr lang="en-US" dirty="0"/>
              <a:t>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595055"/>
              </p:ext>
            </p:extLst>
          </p:nvPr>
        </p:nvGraphicFramePr>
        <p:xfrm>
          <a:off x="174172" y="1738309"/>
          <a:ext cx="8795656" cy="406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44287" y="1091978"/>
            <a:ext cx="805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How often do you discuss or share news with family, friends, or your social network, not including those who live in your household?</a:t>
            </a:r>
          </a:p>
        </p:txBody>
      </p:sp>
    </p:spTree>
    <p:extLst>
      <p:ext uri="{BB962C8B-B14F-4D97-AF65-F5344CB8AC3E}">
        <p14:creationId xmlns:p14="http://schemas.microsoft.com/office/powerpoint/2010/main" val="2700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and Facebook </a:t>
            </a:r>
            <a:r>
              <a:rPr lang="en-US" dirty="0" smtClean="0"/>
              <a:t>Are </a:t>
            </a:r>
            <a:r>
              <a:rPr lang="en-US" dirty="0"/>
              <a:t>Key News-Sharing Tools for Young Adults in Particular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31429"/>
              </p:ext>
            </p:extLst>
          </p:nvPr>
        </p:nvGraphicFramePr>
        <p:xfrm>
          <a:off x="174172" y="1738309"/>
          <a:ext cx="8795656" cy="406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44287" y="1091978"/>
            <a:ext cx="805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Do you share news with your friends, family, or social networks in </a:t>
            </a:r>
            <a:r>
              <a:rPr lang="en-US" i="1" kern="0" dirty="0" smtClean="0">
                <a:solidFill>
                  <a:srgbClr val="404545"/>
                </a:solidFill>
                <a:latin typeface="Arial"/>
                <a:cs typeface="Arial"/>
              </a:rPr>
              <a:t/>
            </a:r>
            <a:br>
              <a:rPr lang="en-US" i="1" kern="0" dirty="0" smtClean="0">
                <a:solidFill>
                  <a:srgbClr val="404545"/>
                </a:solidFill>
                <a:latin typeface="Arial"/>
                <a:cs typeface="Arial"/>
              </a:rPr>
            </a:br>
            <a:r>
              <a:rPr lang="en-US" i="1" kern="0" dirty="0" smtClean="0">
                <a:solidFill>
                  <a:srgbClr val="404545"/>
                </a:solidFill>
                <a:latin typeface="Arial"/>
                <a:cs typeface="Arial"/>
              </a:rPr>
              <a:t>any </a:t>
            </a: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of the following ways? </a:t>
            </a:r>
          </a:p>
        </p:txBody>
      </p:sp>
    </p:spTree>
    <p:extLst>
      <p:ext uri="{BB962C8B-B14F-4D97-AF65-F5344CB8AC3E}">
        <p14:creationId xmlns:p14="http://schemas.microsoft.com/office/powerpoint/2010/main" val="38025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notion that Zimbabwe is a radio-only market is outdated.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With the strong growth in TV and New Media in urban areas, a multi-platform approach is needed to reach different </a:t>
            </a:r>
            <a:r>
              <a:rPr lang="en-US" dirty="0" smtClean="0"/>
              <a:t>demographics.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972" y="5999168"/>
            <a:ext cx="5629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Gallup</a:t>
            </a:r>
            <a:r>
              <a:rPr lang="en-US" sz="900" baseline="30000" dirty="0" smtClean="0">
                <a:latin typeface="+mn-lt"/>
              </a:rPr>
              <a:t>®</a:t>
            </a:r>
            <a:r>
              <a:rPr lang="en-US" sz="900" dirty="0" smtClean="0">
                <a:latin typeface="+mn-lt"/>
              </a:rPr>
              <a:t> is a trademark of Gallup, Inc. All other trademarks are the property of their respective owners.</a:t>
            </a:r>
          </a:p>
        </p:txBody>
      </p:sp>
      <p:pic>
        <p:nvPicPr>
          <p:cNvPr id="1026" name="Picture 2" descr="http://gdb.voanews.eu/4E8AC7A9-8A46-400D-A9B2-F825CCD6D016_mw800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" y="3631478"/>
            <a:ext cx="3190828" cy="21652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453" y="5550462"/>
            <a:ext cx="2244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+mn-lt"/>
              </a:rPr>
              <a:t>Photo: voanews.com</a:t>
            </a:r>
          </a:p>
        </p:txBody>
      </p:sp>
      <p:pic>
        <p:nvPicPr>
          <p:cNvPr id="1031" name="Picture 7" descr="http://www.biztechafrica.com/media/images/stories/zimtel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84" y="3631478"/>
            <a:ext cx="3190828" cy="21652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0775" y="5527933"/>
            <a:ext cx="2244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Photo: biztechafrica.com</a:t>
            </a:r>
          </a:p>
        </p:txBody>
      </p:sp>
    </p:spTree>
    <p:extLst>
      <p:ext uri="{BB962C8B-B14F-4D97-AF65-F5344CB8AC3E}">
        <p14:creationId xmlns:p14="http://schemas.microsoft.com/office/powerpoint/2010/main" val="36418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8138" y="188913"/>
            <a:ext cx="8561387" cy="582612"/>
          </a:xfrm>
        </p:spPr>
        <p:txBody>
          <a:bodyPr/>
          <a:lstStyle/>
          <a:p>
            <a:r>
              <a:rPr lang="en-US" smtClean="0"/>
              <a:t>Upcoming BBG Research Series Events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38138" y="2590800"/>
            <a:ext cx="8523287" cy="342900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b="1" dirty="0" smtClean="0"/>
              <a:t>Upcoming BBG Research Series events: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/>
              <a:t>Thursday, December 6: To be announced.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800" dirty="0" smtClean="0"/>
              <a:t>Learn more about the BBG </a:t>
            </a:r>
            <a:r>
              <a:rPr lang="en-US" sz="1800" dirty="0"/>
              <a:t>Research series at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j.mp/UjCmJb</a:t>
            </a:r>
            <a:r>
              <a:rPr lang="en-US" sz="1800" dirty="0" smtClean="0"/>
              <a:t> 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800" dirty="0" smtClean="0"/>
              <a:t>Have a question? Contact us at 202-203-4400 or </a:t>
            </a:r>
            <a:r>
              <a:rPr lang="en-US" sz="1800" dirty="0" smtClean="0">
                <a:hlinkClick r:id="rId3"/>
              </a:rPr>
              <a:t>pubaff@bbg.gov</a:t>
            </a:r>
            <a:r>
              <a:rPr lang="en-US" sz="1800" dirty="0" smtClean="0"/>
              <a:t> </a:t>
            </a:r>
          </a:p>
        </p:txBody>
      </p:sp>
      <p:pic>
        <p:nvPicPr>
          <p:cNvPr id="12292" name="Picture 5" descr="E:\Gallupwebn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2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219202"/>
            <a:ext cx="8646011" cy="46386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Target population:</a:t>
            </a:r>
            <a:r>
              <a:rPr lang="en-US" dirty="0" smtClean="0"/>
              <a:t> Adults ages 15 and older living in Zimbabwe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Sample size:</a:t>
            </a:r>
            <a:r>
              <a:rPr lang="en-US" dirty="0" smtClean="0"/>
              <a:t> 1,512 </a:t>
            </a:r>
            <a:endParaRPr lang="en-US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Mode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Face-to-face interviews in respondents’ homes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Languages:</a:t>
            </a:r>
            <a:r>
              <a:rPr lang="en-US" dirty="0" smtClean="0"/>
              <a:t> English, Shona, Ndebele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Response rate: </a:t>
            </a:r>
            <a:r>
              <a:rPr lang="en-US" dirty="0" smtClean="0"/>
              <a:t>83.2%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Field period:</a:t>
            </a:r>
            <a:r>
              <a:rPr lang="en-US" dirty="0" smtClean="0"/>
              <a:t> July 22 - August 2, 2012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Field team: </a:t>
            </a:r>
            <a:r>
              <a:rPr lang="en-US" dirty="0" smtClean="0"/>
              <a:t>5 supervisors; 31 interviewers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Sampling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878" y="1153229"/>
            <a:ext cx="2642749" cy="48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–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Provinces</a:t>
            </a:r>
            <a:r>
              <a:rPr lang="en-US" dirty="0" smtClean="0"/>
              <a:t>:  10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PSUs: </a:t>
            </a:r>
            <a:r>
              <a:rPr lang="en-US" dirty="0" smtClean="0"/>
              <a:t>189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Interviews per PSU</a:t>
            </a:r>
            <a:r>
              <a:rPr lang="en-US" dirty="0" smtClean="0"/>
              <a:t>:  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Within household selection: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Kish method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1027" name="Picture 3" descr="C:\Users\jenna_levy\Desktop\2012_PSU_Map_AMS_Zimbabw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08" y="1124593"/>
            <a:ext cx="5711224" cy="44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1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Challenges in 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Political intimidation and suspicion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Respondent wariness to participate or answer truthfully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Zanu PF youth inquisition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Assumption of Zimbabwean government involvement in research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Logistical obstacles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Acquiring permission from chiefs or headmen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7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28363" y="1333536"/>
            <a:ext cx="2572837" cy="2324064"/>
            <a:chOff x="6431973" y="1331243"/>
            <a:chExt cx="2572837" cy="23240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1" r="25772" b="19644"/>
            <a:stretch/>
          </p:blipFill>
          <p:spPr bwMode="auto">
            <a:xfrm>
              <a:off x="6431973" y="1331243"/>
              <a:ext cx="2572837" cy="232406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52655" y="3409086"/>
              <a:ext cx="1652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i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Photo: cpj.org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17568" y="3801185"/>
            <a:ext cx="2883632" cy="1922422"/>
            <a:chOff x="3444431" y="3887367"/>
            <a:chExt cx="2883632" cy="192242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431" y="3887367"/>
              <a:ext cx="2883632" cy="19224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75908" y="5561271"/>
              <a:ext cx="1652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i="1" dirty="0" smtClean="0">
                  <a:solidFill>
                    <a:schemeClr val="bg1"/>
                  </a:solidFill>
                  <a:latin typeface="+mn-lt"/>
                </a:rPr>
                <a:t>Photo: Globalpost.com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22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in 4 Households Have Mobile Phone; Half Have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accent6"/>
                </a:solidFill>
              </a:rPr>
              <a:t>Which, if any, </a:t>
            </a:r>
            <a:r>
              <a:rPr lang="en-US" sz="1800" i="1" dirty="0">
                <a:solidFill>
                  <a:schemeClr val="accent6"/>
                </a:solidFill>
              </a:rPr>
              <a:t>of the following do you have working in your household</a:t>
            </a:r>
            <a:r>
              <a:rPr lang="en-US" sz="1800" i="1" dirty="0" smtClean="0">
                <a:solidFill>
                  <a:schemeClr val="accent6"/>
                </a:solidFill>
              </a:rPr>
              <a:t>? </a:t>
            </a:r>
            <a:r>
              <a:rPr lang="en-US" sz="1800" dirty="0" smtClean="0">
                <a:solidFill>
                  <a:schemeClr val="accent6"/>
                </a:solidFill>
              </a:rPr>
              <a:t>(n=1,512)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45787329"/>
              </p:ext>
            </p:extLst>
          </p:nvPr>
        </p:nvGraphicFramePr>
        <p:xfrm>
          <a:off x="464757" y="1671320"/>
          <a:ext cx="8214487" cy="39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2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Gaps Observed in TV, Internet Between Urban and Rural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006411"/>
              </p:ext>
            </p:extLst>
          </p:nvPr>
        </p:nvGraphicFramePr>
        <p:xfrm>
          <a:off x="174172" y="1567543"/>
          <a:ext cx="879565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44287" y="1091978"/>
            <a:ext cx="8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404545"/>
                </a:solidFill>
                <a:latin typeface="Arial"/>
                <a:cs typeface="Arial"/>
              </a:rPr>
              <a:t>Which, if any, of the following do you have working in your household?</a:t>
            </a:r>
          </a:p>
        </p:txBody>
      </p:sp>
    </p:spTree>
    <p:extLst>
      <p:ext uri="{BB962C8B-B14F-4D97-AF65-F5344CB8AC3E}">
        <p14:creationId xmlns:p14="http://schemas.microsoft.com/office/powerpoint/2010/main" val="1723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allup Green White">
      <a:dk1>
        <a:srgbClr val="404545"/>
      </a:dk1>
      <a:lt1>
        <a:srgbClr val="FFFFFF"/>
      </a:lt1>
      <a:dk2>
        <a:srgbClr val="404545"/>
      </a:dk2>
      <a:lt2>
        <a:srgbClr val="8E908F"/>
      </a:lt2>
      <a:accent1>
        <a:srgbClr val="EBE6B1"/>
      </a:accent1>
      <a:accent2>
        <a:srgbClr val="C3E76F"/>
      </a:accent2>
      <a:accent3>
        <a:srgbClr val="61C250"/>
      </a:accent3>
      <a:accent4>
        <a:srgbClr val="007934"/>
      </a:accent4>
      <a:accent5>
        <a:srgbClr val="275937"/>
      </a:accent5>
      <a:accent6>
        <a:srgbClr val="404545"/>
      </a:accent6>
      <a:hlink>
        <a:srgbClr val="61C250"/>
      </a:hlink>
      <a:folHlink>
        <a:srgbClr val="007934"/>
      </a:folHlink>
    </a:clrScheme>
    <a:fontScheme name="Gallup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>
          <a:solidFill>
            <a:srgbClr val="B5B6B3"/>
          </a:solidFill>
          <a:round/>
          <a:headEnd/>
          <a:tailEnd/>
        </a:ln>
        <a:effectLst/>
      </a:spPr>
      <a:bodyPr/>
      <a:lstStyle>
        <a:defPPr>
          <a:defRPr dirty="0"/>
        </a:defPPr>
      </a:lst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4D4F53"/>
        </a:dk1>
        <a:lt1>
          <a:srgbClr val="FFFFFF"/>
        </a:lt1>
        <a:dk2>
          <a:srgbClr val="61C250"/>
        </a:dk2>
        <a:lt2>
          <a:srgbClr val="4D4F53"/>
        </a:lt2>
        <a:accent1>
          <a:srgbClr val="C3E76F"/>
        </a:accent1>
        <a:accent2>
          <a:srgbClr val="61C250"/>
        </a:accent2>
        <a:accent3>
          <a:srgbClr val="FFFFFF"/>
        </a:accent3>
        <a:accent4>
          <a:srgbClr val="404246"/>
        </a:accent4>
        <a:accent5>
          <a:srgbClr val="DEF1BB"/>
        </a:accent5>
        <a:accent6>
          <a:srgbClr val="57B048"/>
        </a:accent6>
        <a:hlink>
          <a:srgbClr val="007934"/>
        </a:hlink>
        <a:folHlink>
          <a:srgbClr val="2759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</TotalTime>
  <Words>1498</Words>
  <Application>Microsoft Office PowerPoint</Application>
  <PresentationFormat>Letter Paper (8.5x11 in)</PresentationFormat>
  <Paragraphs>198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Media Use in Zimbabwe</vt:lpstr>
      <vt:lpstr>Methodology</vt:lpstr>
      <vt:lpstr>Methodology: Data Collection</vt:lpstr>
      <vt:lpstr>Methodology: Sampling Plan</vt:lpstr>
      <vt:lpstr>Methodology: Challenges in Field Work</vt:lpstr>
      <vt:lpstr>Media Landscape</vt:lpstr>
      <vt:lpstr>3 in 4 Households Have Mobile Phone; Half Have TV</vt:lpstr>
      <vt:lpstr>Access Gaps Observed in TV, Internet Between Urban and Rural Areas</vt:lpstr>
      <vt:lpstr>Word of Mouth, Radio Most Prevalent News Sources</vt:lpstr>
      <vt:lpstr>Media Consumption Differs Between Urban, Rural</vt:lpstr>
      <vt:lpstr>Ndebele More Likely Than Shona to Rely on  Word of Mouth</vt:lpstr>
      <vt:lpstr>Radio is Choice Source Among All, but Youth Most Likely to Also Use New Media</vt:lpstr>
      <vt:lpstr>Satellite TV Use</vt:lpstr>
      <vt:lpstr>Two-Thirds of TV Owners Use a Satellite Dish</vt:lpstr>
      <vt:lpstr>Dish Ownership Prevalent Among Most Educated </vt:lpstr>
      <vt:lpstr>One in Four Dish Owners Pays for Premium Channels</vt:lpstr>
      <vt:lpstr>Shona, Highly Educated Most Likely to Pay Extra</vt:lpstr>
      <vt:lpstr>Wiztech, DSTV Most Popular Satellite Decoders </vt:lpstr>
      <vt:lpstr>New Media: Internet &amp; Mobile Phone Use</vt:lpstr>
      <vt:lpstr>Strong New Media Growth: Internet Use More Than Doubled Since 2011</vt:lpstr>
      <vt:lpstr>Urban Areas in Particular Show High Use of TV and New Media</vt:lpstr>
      <vt:lpstr>TV Is Leading News Platform in Urban Areas</vt:lpstr>
      <vt:lpstr>TV, SMS, Internet are Leading News Platforms for the Highly Educated; Those under 30 Turn to Friends/Family</vt:lpstr>
      <vt:lpstr>Mobile Phone Penetration Lower Among Older, Rural, Uneducated, and Ndebele Speakers</vt:lpstr>
      <vt:lpstr>SMS Is the Primary Non-Voice Activity, but Internet Access, Social Networking, and Radio Listening Are Also Popular</vt:lpstr>
      <vt:lpstr>Interest in Mobile News and Information</vt:lpstr>
      <vt:lpstr>Mobile Is the Key Internet Access Means</vt:lpstr>
      <vt:lpstr>Internet Use Highest Among Young Adults, Urbanites, and Highly Educated</vt:lpstr>
      <vt:lpstr>News and Information Top the Internet Agenda</vt:lpstr>
      <vt:lpstr>Young Adults More Likely to Frequently Share News With Others</vt:lpstr>
      <vt:lpstr>SMS and Facebook Are Key News-Sharing Tools for Young Adults in Particular</vt:lpstr>
      <vt:lpstr>Conclusions</vt:lpstr>
      <vt:lpstr>Upcoming BBG Research Series Events</vt:lpstr>
    </vt:vector>
  </TitlesOfParts>
  <Company>The Gallup Organizations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GALLUP® CORP Template</dc:title>
  <dc:creator>Fienhold, Julie</dc:creator>
  <dc:description>If you have any questions regarding this template, please contact Julie Fienhold at 402-938-6740. For questions regarding our overall Gallup Brand please contact Kim Simeon at 402-938-6355.</dc:description>
  <cp:lastModifiedBy>International Broadcasting Bureau</cp:lastModifiedBy>
  <cp:revision>334</cp:revision>
  <cp:lastPrinted>2012-11-06T15:38:26Z</cp:lastPrinted>
  <dcterms:created xsi:type="dcterms:W3CDTF">2007-07-19T19:31:24Z</dcterms:created>
  <dcterms:modified xsi:type="dcterms:W3CDTF">2012-11-08T14:36:23Z</dcterms:modified>
  <cp:contentStatus>version 2.0</cp:contentStatus>
</cp:coreProperties>
</file>